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3.xml" ContentType="application/vnd.openxmlformats-officedocument.drawingml.chartshapes+xml"/>
  <Override PartName="/ppt/charts/chart17.xml" ContentType="application/vnd.openxmlformats-officedocument.drawingml.chart+xml"/>
  <Override PartName="/ppt/drawings/drawing4.xml" ContentType="application/vnd.openxmlformats-officedocument.drawingml.chartshapes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5.xml" ContentType="application/vnd.openxmlformats-officedocument.drawingml.chartshapes+xml"/>
  <Override PartName="/ppt/charts/chart2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6.xml" ContentType="application/vnd.openxmlformats-officedocument.drawingml.chartshapes+xml"/>
  <Override PartName="/ppt/comments/comment2.xml" ContentType="application/vnd.openxmlformats-officedocument.presentationml.comments+xml"/>
  <Override PartName="/ppt/charts/chart22.xml" ContentType="application/vnd.openxmlformats-officedocument.drawingml.chart+xml"/>
  <Override PartName="/ppt/drawings/drawing7.xml" ContentType="application/vnd.openxmlformats-officedocument.drawingml.chartshapes+xml"/>
  <Override PartName="/ppt/charts/chart23.xml" ContentType="application/vnd.openxmlformats-officedocument.drawingml.chart+xml"/>
  <Override PartName="/ppt/drawings/drawing8.xml" ContentType="application/vnd.openxmlformats-officedocument.drawingml.chartshapes+xml"/>
  <Override PartName="/ppt/comments/comment3.xml" ContentType="application/vnd.openxmlformats-officedocument.presentationml.comments+xml"/>
  <Override PartName="/ppt/charts/chart24.xml" ContentType="application/vnd.openxmlformats-officedocument.drawingml.chart+xml"/>
  <Override PartName="/ppt/drawings/drawing9.xml" ContentType="application/vnd.openxmlformats-officedocument.drawingml.chartshapes+xml"/>
  <Override PartName="/ppt/comments/comment4.xml" ContentType="application/vnd.openxmlformats-officedocument.presentationml.comments+xml"/>
  <Override PartName="/ppt/charts/chart2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0.xml" ContentType="application/vnd.openxmlformats-officedocument.drawingml.chartshapes+xml"/>
  <Override PartName="/ppt/charts/chart2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1.xml" ContentType="application/vnd.openxmlformats-officedocument.drawingml.chartshapes+xml"/>
  <Override PartName="/ppt/charts/chart2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2.xml" ContentType="application/vnd.openxmlformats-officedocument.drawingml.chartshapes+xml"/>
  <Override PartName="/ppt/charts/chart28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0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3.xml" ContentType="application/vnd.openxmlformats-officedocument.presentationml.notesSlide+xml"/>
  <Override PartName="/ppt/charts/chart3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3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319" r:id="rId2"/>
    <p:sldId id="256" r:id="rId3"/>
    <p:sldId id="305" r:id="rId4"/>
    <p:sldId id="258" r:id="rId5"/>
    <p:sldId id="294" r:id="rId6"/>
    <p:sldId id="262" r:id="rId7"/>
    <p:sldId id="264" r:id="rId8"/>
    <p:sldId id="260" r:id="rId9"/>
    <p:sldId id="331" r:id="rId10"/>
    <p:sldId id="320" r:id="rId11"/>
    <p:sldId id="304" r:id="rId12"/>
    <p:sldId id="330" r:id="rId13"/>
    <p:sldId id="325" r:id="rId14"/>
    <p:sldId id="326" r:id="rId15"/>
    <p:sldId id="341" r:id="rId16"/>
    <p:sldId id="332" r:id="rId17"/>
    <p:sldId id="273" r:id="rId18"/>
    <p:sldId id="333" r:id="rId19"/>
    <p:sldId id="334" r:id="rId20"/>
    <p:sldId id="278" r:id="rId21"/>
    <p:sldId id="336" r:id="rId22"/>
    <p:sldId id="337" r:id="rId23"/>
    <p:sldId id="279" r:id="rId24"/>
    <p:sldId id="338" r:id="rId25"/>
    <p:sldId id="340" r:id="rId26"/>
    <p:sldId id="281" r:id="rId27"/>
    <p:sldId id="298" r:id="rId28"/>
    <p:sldId id="311" r:id="rId29"/>
    <p:sldId id="342" r:id="rId30"/>
    <p:sldId id="353" r:id="rId31"/>
    <p:sldId id="293" r:id="rId32"/>
    <p:sldId id="314" r:id="rId33"/>
    <p:sldId id="301" r:id="rId34"/>
    <p:sldId id="345" r:id="rId35"/>
    <p:sldId id="346" r:id="rId36"/>
    <p:sldId id="282" r:id="rId37"/>
    <p:sldId id="299" r:id="rId38"/>
    <p:sldId id="312" r:id="rId39"/>
    <p:sldId id="284" r:id="rId40"/>
    <p:sldId id="300" r:id="rId41"/>
    <p:sldId id="344" r:id="rId42"/>
    <p:sldId id="347" r:id="rId43"/>
    <p:sldId id="348" r:id="rId44"/>
    <p:sldId id="288" r:id="rId45"/>
    <p:sldId id="292" r:id="rId46"/>
    <p:sldId id="317" r:id="rId47"/>
    <p:sldId id="352" r:id="rId48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ия А. Парамонова" initials="НАП" lastIdx="1" clrIdx="0">
    <p:extLst>
      <p:ext uri="{19B8F6BF-5375-455C-9EA6-DF929625EA0E}">
        <p15:presenceInfo xmlns:p15="http://schemas.microsoft.com/office/powerpoint/2012/main" userId="S-1-5-21-3698461494-3010298947-4093078772-1121" providerId="AD"/>
      </p:ext>
    </p:extLst>
  </p:cmAuthor>
  <p:cmAuthor id="2" name="Наталия Парамонова" initials="НП" lastIdx="1" clrIdx="1">
    <p:extLst>
      <p:ext uri="{19B8F6BF-5375-455C-9EA6-DF929625EA0E}">
        <p15:presenceInfo xmlns:p15="http://schemas.microsoft.com/office/powerpoint/2012/main" userId="Наталия Парамоно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0000"/>
    <a:srgbClr val="FF9999"/>
    <a:srgbClr val="79A400"/>
    <a:srgbClr val="94BF6D"/>
    <a:srgbClr val="71A046"/>
    <a:srgbClr val="99CC00"/>
    <a:srgbClr val="CCFF66"/>
    <a:srgbClr val="CC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 varScale="1">
        <p:scale>
          <a:sx n="110" d="100"/>
          <a:sy n="110" d="100"/>
        </p:scale>
        <p:origin x="166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15.xlsx"/><Relationship Id="rId1" Type="http://schemas.openxmlformats.org/officeDocument/2006/relationships/image" Target="../media/image4.jpeg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6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0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1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2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ДЕФИЦИТНЫЙ </a:t>
            </a:r>
            <a:r>
              <a:rPr lang="ru-RU" sz="1600" b="1" i="0" u="none" strike="noStrike" baseline="0" dirty="0">
                <a:solidFill>
                  <a:srgbClr val="FF0000"/>
                </a:solidFill>
                <a:effectLst/>
              </a:rPr>
              <a:t>Бюджет</a:t>
            </a:r>
            <a:endParaRPr lang="ru-RU" sz="1600" dirty="0">
              <a:solidFill>
                <a:srgbClr val="FF0000"/>
              </a:solidFill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5">
                      <a:lumMod val="50000"/>
                    </a:schemeClr>
                  </a:gs>
                  <a:gs pos="78000">
                    <a:schemeClr val="accent5">
                      <a:lumMod val="20000"/>
                      <a:lumOff val="8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>
              <c:ext xmlns:c16="http://schemas.microsoft.com/office/drawing/2014/chart" uri="{C3380CC4-5D6E-409C-BE32-E72D297353CC}">
                <c16:uniqueId val="{00000001-19BF-4D27-BB9A-D5003DDD9B30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0-19BF-4D27-BB9A-D5003DDD9B30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9D-4DA3-95DE-9A6FA0B11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5734504"/>
        <c:axId val="105732544"/>
        <c:axId val="0"/>
      </c:bar3DChart>
      <c:catAx>
        <c:axId val="105734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05732544"/>
        <c:crosses val="autoZero"/>
        <c:auto val="1"/>
        <c:lblAlgn val="ctr"/>
        <c:lblOffset val="100"/>
        <c:noMultiLvlLbl val="0"/>
      </c:catAx>
      <c:valAx>
        <c:axId val="10573254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05734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2160" b="1" i="0" u="none" strike="noStrike" baseline="0" dirty="0">
                <a:solidFill>
                  <a:schemeClr val="accent5">
                    <a:lumMod val="75000"/>
                  </a:schemeClr>
                </a:solidFill>
                <a:effectLst/>
              </a:rPr>
              <a:t>ПРОФИЦИТНЫЙ</a:t>
            </a:r>
          </a:p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Бюджет</a:t>
            </a:r>
          </a:p>
        </c:rich>
      </c:tx>
      <c:layout>
        <c:manualLayout>
          <c:xMode val="edge"/>
          <c:yMode val="edge"/>
          <c:x val="0.11804366508296465"/>
          <c:y val="3.224452350888120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84000">
                    <a:schemeClr val="accent1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1">
                      <a:lumMod val="75000"/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0-E01F-4D23-BA7D-ABDC42CE3EB6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73000">
                    <a:schemeClr val="accent2">
                      <a:lumMod val="60000"/>
                      <a:lumOff val="4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>
              <c:ext xmlns:c16="http://schemas.microsoft.com/office/drawing/2014/chart" uri="{C3380CC4-5D6E-409C-BE32-E72D297353CC}">
                <c16:uniqueId val="{00000001-E01F-4D23-BA7D-ABDC42CE3EB6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 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8F-4403-AF85-0DBD5E2F6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5737248"/>
        <c:axId val="105732152"/>
        <c:axId val="0"/>
      </c:bar3DChart>
      <c:catAx>
        <c:axId val="105737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05732152"/>
        <c:crosses val="autoZero"/>
        <c:auto val="1"/>
        <c:lblAlgn val="ctr"/>
        <c:lblOffset val="100"/>
        <c:noMultiLvlLbl val="0"/>
      </c:catAx>
      <c:valAx>
        <c:axId val="10573215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0573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1B-4AAA-BB8B-EFA12C0F9C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1B-4AAA-BB8B-EFA12C0F9C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1B-4AAA-BB8B-EFA12C0F9C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71B-4AAA-BB8B-EFA12C0F9C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71B-4AAA-BB8B-EFA12C0F9C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71B-4AAA-BB8B-EFA12C0F9C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71B-4AAA-BB8B-EFA12C0F9CF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71B-4AAA-BB8B-EFA12C0F9C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71B-4AAA-BB8B-EFA12C0F9CF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71B-4AAA-BB8B-EFA12C0F9CF8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71B-4AAA-BB8B-EFA12C0F9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6F0-4C9C-9B42-6BE78FDD279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6F0-4C9C-9B42-6BE78FDD279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6F0-4C9C-9B42-6BE78FDD279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26F0-4C9C-9B42-6BE78FDD2796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26F0-4C9C-9B42-6BE78FDD2796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26F0-4C9C-9B42-6BE78FDD2796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26F0-4C9C-9B42-6BE78FDD2796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26F0-4C9C-9B42-6BE78FDD2796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26F0-4C9C-9B42-6BE78FDD2796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26F0-4C9C-9B42-6BE78FDD2796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6F0-4C9C-9B42-6BE78FDD2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2120214113551608"/>
          <c:y val="4.4995484347240169E-2"/>
          <c:w val="0.31020283586742292"/>
          <c:h val="0.842605989005254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3F5-4DBB-B555-5C30EDA654A9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33F5-4DBB-B555-5C30EDA654A9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33F5-4DBB-B555-5C30EDA654A9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33F5-4DBB-B555-5C30EDA654A9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33F5-4DBB-B555-5C30EDA654A9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33F5-4DBB-B555-5C30EDA654A9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33F5-4DBB-B555-5C30EDA654A9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33F5-4DBB-B555-5C30EDA654A9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33F5-4DBB-B555-5C30EDA654A9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33F5-4DBB-B555-5C30EDA654A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3F5-4DBB-B555-5C30EDA65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41000">
          <a:schemeClr val="bg1"/>
        </a:gs>
        <a:gs pos="91000">
          <a:schemeClr val="bg1">
            <a:lumMod val="85000"/>
          </a:schemeClr>
        </a:gs>
        <a:gs pos="100000">
          <a:schemeClr val="bg1">
            <a:lumMod val="75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5274227863251E-2"/>
          <c:y val="4.9085982924262E-2"/>
          <c:w val="0.70412834502124211"/>
          <c:h val="0.856517549205154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872-4B82-A4A8-BDC80C5388D2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872-4B82-A4A8-BDC80C5388D2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872-4B82-A4A8-BDC80C5388D2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A872-4B82-A4A8-BDC80C5388D2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A872-4B82-A4A8-BDC80C5388D2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A872-4B82-A4A8-BDC80C5388D2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A872-4B82-A4A8-BDC80C5388D2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A872-4B82-A4A8-BDC80C5388D2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A872-4B82-A4A8-BDC80C5388D2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A872-4B82-A4A8-BDC80C5388D2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872-4B82-A4A8-BDC80C538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A8-4FEC-8825-5E46DD996C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A8-4FEC-8825-5E46DD996C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A8-4FEC-8825-5E46DD996C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A8-4FEC-8825-5E46DD996C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A8-4FEC-8825-5E46DD996C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5A8-4FEC-8825-5E46DD996C5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5A8-4FEC-8825-5E46DD996C5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5A8-4FEC-8825-5E46DD996C5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5A8-4FEC-8825-5E46DD996C5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75A8-4FEC-8825-5E46DD996C5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5A8-4FEC-8825-5E46DD996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42AB-4245-B02D-FE168348013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42AB-4245-B02D-FE168348013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42AB-4245-B02D-FE1683480133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42AB-4245-B02D-FE1683480133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42AB-4245-B02D-FE1683480133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42AB-4245-B02D-FE1683480133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42AB-4245-B02D-FE1683480133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42AB-4245-B02D-FE1683480133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42AB-4245-B02D-FE1683480133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42AB-4245-B02D-FE168348013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2AB-4245-B02D-FE1683480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F1D-4DF0-BE7C-243FD0065A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F1D-4DF0-BE7C-243FD0065A5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F1D-4DF0-BE7C-243FD0065A5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F1D-4DF0-BE7C-243FD0065A5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F1D-4DF0-BE7C-243FD0065A5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F1D-4DF0-BE7C-243FD0065A5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F1D-4DF0-BE7C-243FD0065A5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F1D-4DF0-BE7C-243FD0065A5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F1D-4DF0-BE7C-243FD0065A5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F1D-4DF0-BE7C-243FD0065A5D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F1D-4DF0-BE7C-243FD0065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28-4872-9D56-9ECD09AEBE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328-4872-9D56-9ECD09AEBE0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328-4872-9D56-9ECD09AEBE0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328-4872-9D56-9ECD09AEBE0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328-4872-9D56-9ECD09AEBE0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328-4872-9D56-9ECD09AEBE0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328-4872-9D56-9ECD09AEBE0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328-4872-9D56-9ECD09AEBE0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328-4872-9D56-9ECD09AEBE0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A328-4872-9D56-9ECD09AEBE00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328-4872-9D56-9ECD09AEB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08727034120734"/>
          <c:y val="0.22197516083807789"/>
          <c:w val="0.49215895669291337"/>
          <c:h val="0.558438331319367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855-4143-B42C-83E8ABE76F1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855-4143-B42C-83E8ABE76F1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855-4143-B42C-83E8ABE76F1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855-4143-B42C-83E8ABE76F1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855-4143-B42C-83E8ABE76F18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0855-4143-B42C-83E8ABE76F18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0855-4143-B42C-83E8ABE76F1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…….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855-4143-B42C-83E8ABE76F1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/>
                      <a:t>1960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855-4143-B42C-83E8ABE76F1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/>
                      <a:t>1970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855-4143-B42C-83E8ABE76F1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……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0855-4143-B42C-83E8ABE76F1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dirty="0"/>
                      <a:t>1990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0855-4143-B42C-83E8ABE76F1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……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0855-4143-B42C-83E8ABE76F18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 dirty="0"/>
                      <a:t>2021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0855-4143-B42C-83E8ABE76F18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…...</c:v>
                </c:pt>
                <c:pt idx="1">
                  <c:v>1960 г.</c:v>
                </c:pt>
                <c:pt idx="2">
                  <c:v>1970 г.</c:v>
                </c:pt>
                <c:pt idx="3">
                  <c:v>….</c:v>
                </c:pt>
                <c:pt idx="4">
                  <c:v>1990 г.</c:v>
                </c:pt>
                <c:pt idx="5">
                  <c:v>….</c:v>
                </c:pt>
                <c:pt idx="6">
                  <c:v>2018 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855-4143-B42C-83E8ABE76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overlay val="0"/>
      <c:txPr>
        <a:bodyPr/>
        <a:lstStyle/>
        <a:p>
          <a:pPr>
            <a:defRPr sz="2000"/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8789902998236336E-2"/>
          <c:y val="0.37791657131118445"/>
          <c:w val="0.90561228916127878"/>
          <c:h val="0.31812138587705718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D9E7-4CA2-99E3-34ED64645A1A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AD4-461D-955A-736E485B358B}"/>
              </c:ext>
            </c:extLst>
          </c:dPt>
          <c:dLbls>
            <c:dLbl>
              <c:idx val="3"/>
              <c:layout>
                <c:manualLayout>
                  <c:x val="-8.9552469135802587E-2"/>
                  <c:y val="-0.100313488060234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D4-461D-955A-736E485B358B}"/>
                </c:ext>
              </c:extLst>
            </c:dLbl>
            <c:dLbl>
              <c:idx val="4"/>
              <c:layout>
                <c:manualLayout>
                  <c:x val="0"/>
                  <c:y val="-0.1260750241917609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61-408F-8CD8-B47C2DF5643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1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2022-оценка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3663.4</c:v>
                </c:pt>
                <c:pt idx="1">
                  <c:v>4524</c:v>
                </c:pt>
                <c:pt idx="2">
                  <c:v>4595</c:v>
                </c:pt>
                <c:pt idx="3">
                  <c:v>4635.7</c:v>
                </c:pt>
                <c:pt idx="4">
                  <c:v>4736.2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75-42A8-94F5-5DDBF706CB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0348928"/>
        <c:axId val="180346184"/>
      </c:lineChart>
      <c:catAx>
        <c:axId val="18034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/>
        </c:spPr>
        <c:txPr>
          <a:bodyPr anchor="t" anchorCtr="0"/>
          <a:lstStyle/>
          <a:p>
            <a:pPr>
              <a:defRPr sz="900"/>
            </a:pPr>
            <a:endParaRPr lang="ru-RU"/>
          </a:p>
        </c:txPr>
        <c:crossAx val="180346184"/>
        <c:crosses val="autoZero"/>
        <c:auto val="1"/>
        <c:lblAlgn val="ctr"/>
        <c:lblOffset val="50"/>
        <c:tickMarkSkip val="50"/>
        <c:noMultiLvlLbl val="0"/>
      </c:catAx>
      <c:valAx>
        <c:axId val="180346184"/>
        <c:scaling>
          <c:orientation val="minMax"/>
          <c:max val="4800"/>
          <c:min val="35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80348928"/>
        <c:crosses val="autoZero"/>
        <c:crossBetween val="between"/>
        <c:majorUnit val="300"/>
        <c:minorUnit val="1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/>
              <a:t>Уровень валового продукта на душу населения, т.руб.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669507953420358"/>
          <c:y val="0.32110404529490522"/>
          <c:w val="0.85865689676724266"/>
          <c:h val="0.40509279364833378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18B-44B5-86A4-5AB07DF0BDFA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1FA6-4273-9377-EC5ABA6544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2022-оценка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180</c:v>
                </c:pt>
                <c:pt idx="1">
                  <c:v>224.8</c:v>
                </c:pt>
                <c:pt idx="2" formatCode="General">
                  <c:v>228.3</c:v>
                </c:pt>
                <c:pt idx="3" formatCode="General">
                  <c:v>230.4</c:v>
                </c:pt>
                <c:pt idx="4" formatCode="General">
                  <c:v>235.3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1-4264-B15E-17BB2DE600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0348144"/>
        <c:axId val="180346576"/>
      </c:lineChart>
      <c:catAx>
        <c:axId val="180348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050" baseline="0"/>
            </a:pPr>
            <a:endParaRPr lang="ru-RU"/>
          </a:p>
        </c:txPr>
        <c:crossAx val="180346576"/>
        <c:crosses val="autoZero"/>
        <c:auto val="1"/>
        <c:lblAlgn val="ctr"/>
        <c:lblOffset val="100"/>
        <c:noMultiLvlLbl val="0"/>
      </c:catAx>
      <c:valAx>
        <c:axId val="180346576"/>
        <c:scaling>
          <c:orientation val="minMax"/>
          <c:max val="240"/>
          <c:min val="18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034814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Среднемесячная</a:t>
            </a:r>
            <a:r>
              <a:rPr lang="ru-RU" dirty="0"/>
              <a:t> </a:t>
            </a:r>
            <a:r>
              <a:rPr lang="ru-RU" sz="1800" dirty="0"/>
              <a:t>начисленная заработная плата, руб.</a:t>
            </a:r>
          </a:p>
        </c:rich>
      </c:tx>
      <c:layout>
        <c:manualLayout>
          <c:xMode val="edge"/>
          <c:yMode val="edge"/>
          <c:x val="0.1431362950412927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54778719397373"/>
          <c:y val="0.35245697459817971"/>
          <c:w val="0.83031917553496859"/>
          <c:h val="0.3947657806323767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5F36-4796-BC88-E3E96850BDD0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D27-485A-BB58-ECA78904A4D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2022-оценка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28525</c:v>
                </c:pt>
                <c:pt idx="1">
                  <c:v>30830</c:v>
                </c:pt>
                <c:pt idx="2">
                  <c:v>32678</c:v>
                </c:pt>
                <c:pt idx="3">
                  <c:v>34833</c:v>
                </c:pt>
                <c:pt idx="4">
                  <c:v>37132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2-4D1C-9634-9168071FF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349320"/>
        <c:axId val="180349712"/>
      </c:lineChart>
      <c:catAx>
        <c:axId val="180349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80349712"/>
        <c:crosses val="autoZero"/>
        <c:auto val="1"/>
        <c:lblAlgn val="ctr"/>
        <c:lblOffset val="100"/>
        <c:noMultiLvlLbl val="0"/>
      </c:catAx>
      <c:valAx>
        <c:axId val="180349712"/>
        <c:scaling>
          <c:orientation val="minMax"/>
          <c:min val="25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/>
            </a:pPr>
            <a:endParaRPr lang="ru-RU"/>
          </a:p>
        </c:txPr>
        <c:crossAx val="180349320"/>
        <c:crosses val="autoZero"/>
        <c:crossBetween val="between"/>
      </c:valAx>
    </c:plotArea>
    <c:plotVisOnly val="1"/>
    <c:dispBlanksAs val="zero"/>
    <c:showDLblsOverMax val="0"/>
  </c:chart>
  <c:spPr>
    <a:gradFill>
      <a:gsLst>
        <a:gs pos="48000">
          <a:schemeClr val="bg1"/>
        </a:gs>
        <a:gs pos="92000">
          <a:schemeClr val="bg1">
            <a:lumMod val="85000"/>
          </a:schemeClr>
        </a:gs>
        <a:gs pos="100000">
          <a:schemeClr val="bg1">
            <a:lumMod val="75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Инвестиции в основной капитал, млн.руб.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3488-4F05-98E5-372C5C473F7C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7EA-43C6-8B0D-E0018242E7E9}"/>
              </c:ext>
            </c:extLst>
          </c:dPt>
          <c:dLbls>
            <c:dLbl>
              <c:idx val="0"/>
              <c:layout>
                <c:manualLayout>
                  <c:x val="-0.10778123418385614"/>
                  <c:y val="-0.10853494910821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88-4F05-98E5-372C5C473F7C}"/>
                </c:ext>
              </c:extLst>
            </c:dLbl>
            <c:dLbl>
              <c:idx val="1"/>
              <c:layout>
                <c:manualLayout>
                  <c:x val="-9.3329663135341603E-3"/>
                  <c:y val="-5.85152442321714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88-4F05-98E5-372C5C473F7C}"/>
                </c:ext>
              </c:extLst>
            </c:dLbl>
            <c:dLbl>
              <c:idx val="2"/>
              <c:layout>
                <c:manualLayout>
                  <c:x val="-9.798294016714186E-2"/>
                  <c:y val="-9.4968080469691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EA-43C6-8B0D-E0018242E7E9}"/>
                </c:ext>
              </c:extLst>
            </c:dLbl>
            <c:dLbl>
              <c:idx val="3"/>
              <c:layout>
                <c:manualLayout>
                  <c:x val="-0.1241117242117131"/>
                  <c:y val="-9.9490370015867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88-4F05-98E5-372C5C473F7C}"/>
                </c:ext>
              </c:extLst>
            </c:dLbl>
            <c:dLbl>
              <c:idx val="4"/>
              <c:layout>
                <c:manualLayout>
                  <c:x val="-3.2660980055713974E-2"/>
                  <c:y val="-0.122101817746746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88-4F05-98E5-372C5C473F7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2022-оценка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868</c:v>
                </c:pt>
                <c:pt idx="1">
                  <c:v>1097</c:v>
                </c:pt>
                <c:pt idx="2">
                  <c:v>1151.9000000000001</c:v>
                </c:pt>
                <c:pt idx="3">
                  <c:v>1232.5</c:v>
                </c:pt>
                <c:pt idx="4">
                  <c:v>1318.8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2A-490D-9554-64FF61A4BA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0343832"/>
        <c:axId val="180344224"/>
      </c:lineChart>
      <c:catAx>
        <c:axId val="180343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80344224"/>
        <c:crosses val="autoZero"/>
        <c:auto val="1"/>
        <c:lblAlgn val="ctr"/>
        <c:lblOffset val="100"/>
        <c:noMultiLvlLbl val="0"/>
      </c:catAx>
      <c:valAx>
        <c:axId val="180344224"/>
        <c:scaling>
          <c:orientation val="minMax"/>
          <c:max val="1700"/>
          <c:min val="7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0343832"/>
        <c:crosses val="autoZero"/>
        <c:crossBetween val="between"/>
      </c:valAx>
    </c:plotArea>
    <c:plotVisOnly val="1"/>
    <c:dispBlanksAs val="zero"/>
    <c:showDLblsOverMax val="0"/>
  </c:chart>
  <c:spPr>
    <a:gradFill>
      <a:gsLst>
        <a:gs pos="48000">
          <a:schemeClr val="bg1"/>
        </a:gs>
        <a:gs pos="91000">
          <a:schemeClr val="bg1">
            <a:lumMod val="85000"/>
          </a:schemeClr>
        </a:gs>
        <a:gs pos="100000">
          <a:schemeClr val="bg1">
            <a:lumMod val="75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Исполнение 117,6% к первоначальному и </a:t>
            </a:r>
          </a:p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                    98,3 % к уточненному планам</a:t>
            </a:r>
            <a:endParaRPr lang="ru-RU" sz="1800" dirty="0"/>
          </a:p>
        </c:rich>
      </c:tx>
      <c:layout>
        <c:manualLayout>
          <c:xMode val="edge"/>
          <c:yMode val="edge"/>
          <c:x val="0.46326559921526328"/>
          <c:y val="3.0038867219337146E-2"/>
        </c:manualLayout>
      </c:layout>
      <c:overlay val="0"/>
      <c:spPr>
        <a:blipFill>
          <a:blip xmlns:r="http://schemas.openxmlformats.org/officeDocument/2006/relationships" r:embed="rId1"/>
          <a:tile tx="0" ty="0" sx="100000" sy="100000" flip="none" algn="tl"/>
        </a:blip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6905041264611E-2"/>
          <c:y val="0.14299092112688327"/>
          <c:w val="0.49596454052530747"/>
          <c:h val="0.8044410612392767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9890820939049425"/>
          <c:y val="0.52546316326222564"/>
          <c:w val="0.22856092641197651"/>
          <c:h val="0.4531382830579803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Исполнение 134,9% к первоначальному и </a:t>
            </a:r>
          </a:p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                    101,0 % к уточненному планам</a:t>
            </a:r>
            <a:endParaRPr lang="ru-RU" sz="1800" dirty="0"/>
          </a:p>
        </c:rich>
      </c:tx>
      <c:layout>
        <c:manualLayout>
          <c:xMode val="edge"/>
          <c:yMode val="edge"/>
          <c:x val="0.46326559921526328"/>
          <c:y val="3.0038867219337146E-2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6905041264611E-2"/>
          <c:y val="0.14299092112688327"/>
          <c:w val="0.49596454052530747"/>
          <c:h val="0.8044410612392767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CCFF99"/>
            </a:solidFill>
          </c:spPr>
          <c:explosion val="25"/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8ABC-4157-9FEC-31B551060D2A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ABC-4157-9FEC-31B551060D2A}"/>
              </c:ext>
            </c:extLst>
          </c:dPt>
          <c:dLbls>
            <c:dLbl>
              <c:idx val="0"/>
              <c:layout>
                <c:manualLayout>
                  <c:x val="-0.18784046578383792"/>
                  <c:y val="4.053532257387363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2400" b="1"/>
                    </a:pPr>
                    <a:r>
                      <a:rPr lang="en-US" dirty="0"/>
                      <a:t>293 515 865,23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27262463159018"/>
                      <c:h val="0.1683428183750352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8ABC-4157-9FEC-31B551060D2A}"/>
                </c:ext>
              </c:extLst>
            </c:dLbl>
            <c:dLbl>
              <c:idx val="1"/>
              <c:layout>
                <c:manualLayout>
                  <c:x val="2.4740363085221786E-2"/>
                  <c:y val="-0.45916606270278454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2400" b="1"/>
                    </a:pPr>
                    <a:r>
                      <a:rPr lang="en-US" dirty="0"/>
                      <a:t>784 984 265,79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85478216964148"/>
                      <c:h val="0.1250994643265784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8ABC-4157-9FEC-31B551060D2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 </c:v>
                </c:pt>
                <c:pt idx="1">
                  <c:v>Безвозмездные поступления 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255550181.31999999</c:v>
                </c:pt>
                <c:pt idx="1">
                  <c:v>834093231.58000004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BC-4157-9FEC-31B551060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890820939049425"/>
          <c:y val="0.52546316326222564"/>
          <c:w val="0.22856092641197651"/>
          <c:h val="0.4531382830579803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822056965101575E-2"/>
          <c:y val="0.36195879029314204"/>
          <c:w val="0.56832421988918047"/>
          <c:h val="0.6261598413668322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Jбщая сумма 640 051 532,22 руб.(с учетом поселений)</c:v>
                </c:pt>
              </c:strCache>
            </c:strRef>
          </c:tx>
          <c:explosion val="10"/>
          <c:dPt>
            <c:idx val="0"/>
            <c:bubble3D val="0"/>
            <c:explosion val="6"/>
            <c:spPr>
              <a:solidFill>
                <a:schemeClr val="bg1"/>
              </a:solidFill>
              <a:ln w="57150">
                <a:solidFill>
                  <a:schemeClr val="accent5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3637-4907-8937-ACC7AB3D3A25}"/>
              </c:ext>
            </c:extLst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637-4907-8937-ACC7AB3D3A25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2-3637-4907-8937-ACC7AB3D3A25}"/>
              </c:ext>
            </c:extLst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6-2B99-42DD-851E-FD14AAC97C66}"/>
              </c:ext>
            </c:extLst>
          </c:dPt>
          <c:cat>
            <c:strRef>
              <c:f>Лист1!$A$2:$A$5</c:f>
              <c:strCache>
                <c:ptCount val="4"/>
                <c:pt idx="0">
                  <c:v>Субвенции</c:v>
                </c:pt>
                <c:pt idx="1">
                  <c:v>Субсидии</c:v>
                </c:pt>
                <c:pt idx="2">
                  <c:v>Дотации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324988575.47999966</c:v>
                </c:pt>
                <c:pt idx="1">
                  <c:v>234632422.19</c:v>
                </c:pt>
                <c:pt idx="2">
                  <c:v>10709200</c:v>
                </c:pt>
                <c:pt idx="3">
                  <c:v>15107015.539999988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37-4907-8937-ACC7AB3D3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gradFill>
      <a:gsLst>
        <a:gs pos="44000">
          <a:schemeClr val="bg1"/>
        </a:gs>
        <a:gs pos="74000">
          <a:schemeClr val="tx2">
            <a:lumMod val="20000"/>
            <a:lumOff val="80000"/>
          </a:schemeClr>
        </a:gs>
        <a:gs pos="100000">
          <a:schemeClr val="accent2">
            <a:lumMod val="40000"/>
            <a:lumOff val="6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2021 г. – 293 515 865,23 руб.</a:t>
            </a:r>
          </a:p>
        </c:rich>
      </c:tx>
      <c:layout>
        <c:manualLayout>
          <c:xMode val="edge"/>
          <c:yMode val="edge"/>
          <c:x val="8.3126964387469499E-3"/>
          <c:y val="1.3080137040583657E-2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>
          <a:noFill/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89607807913816"/>
          <c:y val="2.3379718552253487E-2"/>
          <c:w val="0.60163487659077308"/>
          <c:h val="0.903910731463622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37"/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solidFill>
                <a:srgbClr val="FFFF66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Pt>
            <c:idx val="6"/>
            <c:bubble3D val="0"/>
            <c:spPr>
              <a:solidFill>
                <a:srgbClr val="FF9966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B4F1-4FA2-A8C6-F5E1307585AB}"/>
              </c:ext>
            </c:extLst>
          </c:dPt>
          <c:dLbls>
            <c:dLbl>
              <c:idx val="0"/>
              <c:layout>
                <c:manualLayout>
                  <c:x val="7.6361699058527549E-2"/>
                  <c:y val="-0.18901518191731967"/>
                </c:manualLayout>
              </c:layout>
              <c:tx>
                <c:rich>
                  <a:bodyPr/>
                  <a:lstStyle/>
                  <a:p>
                    <a:pPr>
                      <a:defRPr sz="2400" b="1"/>
                    </a:pPr>
                    <a:r>
                      <a:rPr lang="en-US" dirty="0"/>
                      <a:t>235 298 807,84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724655593822909"/>
                      <c:h val="0.1316145882497845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4933-47AC-8413-0971006DB280}"/>
                </c:ext>
              </c:extLst>
            </c:dLbl>
            <c:dLbl>
              <c:idx val="1"/>
              <c:layout>
                <c:manualLayout>
                  <c:x val="-2.8929357311553196E-3"/>
                  <c:y val="9.4690493461529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33-47AC-8413-0971006DB280}"/>
                </c:ext>
              </c:extLst>
            </c:dLbl>
            <c:dLbl>
              <c:idx val="2"/>
              <c:layout>
                <c:manualLayout>
                  <c:x val="-3.9825324067935153E-2"/>
                  <c:y val="2.6674655821069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933-47AC-8413-0971006DB280}"/>
                </c:ext>
              </c:extLst>
            </c:dLbl>
            <c:dLbl>
              <c:idx val="3"/>
              <c:layout>
                <c:manualLayout>
                  <c:x val="-5.5470987094623891E-2"/>
                  <c:y val="-2.1366276648532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933-47AC-8413-0971006DB280}"/>
                </c:ext>
              </c:extLst>
            </c:dLbl>
            <c:dLbl>
              <c:idx val="4"/>
              <c:layout>
                <c:manualLayout>
                  <c:x val="-0.19080115650232413"/>
                  <c:y val="-8.3029659651590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933-47AC-8413-0971006DB280}"/>
                </c:ext>
              </c:extLst>
            </c:dLbl>
            <c:dLbl>
              <c:idx val="5"/>
              <c:layout>
                <c:manualLayout>
                  <c:x val="-7.9706085524547554E-2"/>
                  <c:y val="-8.8529859296318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D06-4BA1-9931-06D6191CF0A3}"/>
                </c:ext>
              </c:extLst>
            </c:dLbl>
            <c:dLbl>
              <c:idx val="6"/>
              <c:layout>
                <c:manualLayout>
                  <c:x val="7.9535181574807198E-2"/>
                  <c:y val="-8.9615495863492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4F1-4FA2-A8C6-F5E1307585AB}"/>
                </c:ext>
              </c:extLst>
            </c:dLbl>
            <c:dLbl>
              <c:idx val="7"/>
              <c:layout>
                <c:manualLayout>
                  <c:x val="1.4291758800993438E-2"/>
                  <c:y val="-3.8374190252592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D06-4BA1-9931-06D6191CF0A3}"/>
                </c:ext>
              </c:extLst>
            </c:dLbl>
            <c:dLbl>
              <c:idx val="8"/>
              <c:layout>
                <c:manualLayout>
                  <c:x val="-4.6121667484975834E-3"/>
                  <c:y val="1.586742311238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D06-4BA1-9931-06D6191CF0A3}"/>
                </c:ext>
              </c:extLst>
            </c:dLbl>
            <c:dLbl>
              <c:idx val="9"/>
              <c:layout>
                <c:manualLayout>
                  <c:x val="-1.4223330024262537E-3"/>
                  <c:y val="9.121315848055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8DF-4582-BA1F-EF89C3DF4BC6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Государственная пошлина</c:v>
                </c:pt>
                <c:pt idx="4">
                  <c:v>Доходы от использования муниципального имущества</c:v>
                </c:pt>
                <c:pt idx="5">
                  <c:v>Платежи при пользовании природными ресурсами</c:v>
                </c:pt>
                <c:pt idx="6">
                  <c:v>Доходы от оказания платных услуг и компенсация затрат</c:v>
                </c:pt>
                <c:pt idx="7">
                  <c:v>Доходы от продажи активов</c:v>
                </c:pt>
                <c:pt idx="8">
                  <c:v>Штрафы, санкции,возмещение ущерба</c:v>
                </c:pt>
                <c:pt idx="9">
                  <c:v>Прочие</c:v>
                </c:pt>
              </c:strCache>
            </c:strRef>
          </c:cat>
          <c:val>
            <c:numRef>
              <c:f>Лист1!$B$2:$B$11</c:f>
              <c:numCache>
                <c:formatCode>#\ ##0.0</c:formatCode>
                <c:ptCount val="10"/>
                <c:pt idx="0">
                  <c:v>235298807.84</c:v>
                </c:pt>
                <c:pt idx="1">
                  <c:v>3698530.15</c:v>
                </c:pt>
                <c:pt idx="2">
                  <c:v>19605032.359999999</c:v>
                </c:pt>
                <c:pt idx="3">
                  <c:v>2682293.0499999998</c:v>
                </c:pt>
                <c:pt idx="4">
                  <c:v>10058874.029999999</c:v>
                </c:pt>
                <c:pt idx="5">
                  <c:v>274670.75</c:v>
                </c:pt>
                <c:pt idx="6">
                  <c:v>271597.48</c:v>
                </c:pt>
                <c:pt idx="7">
                  <c:v>20439082.48</c:v>
                </c:pt>
                <c:pt idx="8">
                  <c:v>1069401.93</c:v>
                </c:pt>
                <c:pt idx="9">
                  <c:v>117575.16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7.8369428486440573E-3"/>
          <c:y val="0.13393376506400662"/>
          <c:w val="0.37701859291619927"/>
          <c:h val="0.86606623493599333"/>
        </c:manualLayout>
      </c:layout>
      <c:overlay val="0"/>
      <c:txPr>
        <a:bodyPr/>
        <a:lstStyle/>
        <a:p>
          <a:pPr algn="just">
            <a:defRPr sz="1600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2021 г. – 784 984 265,79 руб.</a:t>
            </a:r>
          </a:p>
        </c:rich>
      </c:tx>
      <c:layout>
        <c:manualLayout>
          <c:xMode val="edge"/>
          <c:yMode val="edge"/>
          <c:x val="8.3126964387469499E-3"/>
          <c:y val="1.3080225109526483E-2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>
          <a:noFill/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071124937730933"/>
          <c:y val="2.3379718552253487E-2"/>
          <c:w val="0.68413019073149584"/>
          <c:h val="0.9766202522986262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37"/>
          <c:dPt>
            <c:idx val="0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explosion val="22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explosion val="0"/>
            <c:spPr>
              <a:solidFill>
                <a:schemeClr val="accent5">
                  <a:lumMod val="50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solidFill>
                <a:schemeClr val="accent3">
                  <a:lumMod val="50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solidFill>
                <a:srgbClr val="0000FF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Lbls>
            <c:dLbl>
              <c:idx val="0"/>
              <c:layout>
                <c:manualLayout>
                  <c:x val="0"/>
                  <c:y val="6.27353154122191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33-47AC-8413-0971006DB280}"/>
                </c:ext>
              </c:extLst>
            </c:dLbl>
            <c:dLbl>
              <c:idx val="1"/>
              <c:layout>
                <c:manualLayout>
                  <c:x val="-9.2451645157706597E-2"/>
                  <c:y val="-0.154948616515366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33-47AC-8413-0971006DB280}"/>
                </c:ext>
              </c:extLst>
            </c:dLbl>
            <c:dLbl>
              <c:idx val="2"/>
              <c:layout>
                <c:manualLayout>
                  <c:x val="0.24037427741003684"/>
                  <c:y val="-3.4361889688640186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933-47AC-8413-0971006DB280}"/>
                </c:ext>
              </c:extLst>
            </c:dLbl>
            <c:dLbl>
              <c:idx val="3"/>
              <c:layout>
                <c:manualLayout>
                  <c:x val="-0.21050528435908555"/>
                  <c:y val="-5.4917943530119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933-47AC-8413-0971006DB280}"/>
                </c:ext>
              </c:extLst>
            </c:dLbl>
            <c:dLbl>
              <c:idx val="4"/>
              <c:layout>
                <c:manualLayout>
                  <c:x val="-0.17088849446835655"/>
                  <c:y val="-0.127291558777835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933-47AC-8413-0971006DB280}"/>
                </c:ext>
              </c:extLst>
            </c:dLbl>
            <c:dLbl>
              <c:idx val="5"/>
              <c:layout>
                <c:manualLayout>
                  <c:x val="6.3243420981898071E-3"/>
                  <c:y val="-9.0966315820292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F1-40D9-B92C-4B583E3B2D33}"/>
                </c:ext>
              </c:extLst>
            </c:dLbl>
            <c:dLbl>
              <c:idx val="6"/>
              <c:layout>
                <c:manualLayout>
                  <c:x val="-1.0169120993735142E-4"/>
                  <c:y val="-1.24420933107123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CBB-48EB-B32E-31A59292C847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 трансферты</c:v>
                </c:pt>
                <c:pt idx="4">
                  <c:v>Прочие безвозмездные</c:v>
                </c:pt>
                <c:pt idx="5">
                  <c:v>Доходы от возврата целевых остатков</c:v>
                </c:pt>
                <c:pt idx="6">
                  <c:v>Возврат остатков прошлых лет</c:v>
                </c:pt>
              </c:strCache>
            </c:strRef>
          </c:cat>
          <c:val>
            <c:numRef>
              <c:f>Лист1!$B$2:$B$8</c:f>
              <c:numCache>
                <c:formatCode>#\ ##0.0</c:formatCode>
                <c:ptCount val="7"/>
                <c:pt idx="0">
                  <c:v>94658300</c:v>
                </c:pt>
                <c:pt idx="1">
                  <c:v>144010759.97</c:v>
                </c:pt>
                <c:pt idx="2">
                  <c:v>463401251.85000002</c:v>
                </c:pt>
                <c:pt idx="3">
                  <c:v>75670167.230000004</c:v>
                </c:pt>
                <c:pt idx="4">
                  <c:v>9736491</c:v>
                </c:pt>
                <c:pt idx="5">
                  <c:v>1920181.23</c:v>
                </c:pt>
                <c:pt idx="6">
                  <c:v>-4412885.49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6370940863201611E-2"/>
          <c:y val="6.003592646131007E-2"/>
          <c:w val="0.44244591102780695"/>
          <c:h val="0.63361310310029895"/>
        </c:manualLayout>
      </c:layout>
      <c:overlay val="0"/>
      <c:txPr>
        <a:bodyPr/>
        <a:lstStyle/>
        <a:p>
          <a:pPr algn="l">
            <a:defRPr sz="1600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dLbls>
            <c:dLbl>
              <c:idx val="0"/>
              <c:layout>
                <c:manualLayout>
                  <c:x val="0.11605325234367006"/>
                  <c:y val="-0.14439817512542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3242364533911"/>
                      <c:h val="8.03321024263942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FDA-4A70-B4A3-9FB64A5312F4}"/>
                </c:ext>
              </c:extLst>
            </c:dLbl>
            <c:dLbl>
              <c:idx val="1"/>
              <c:layout>
                <c:manualLayout>
                  <c:x val="0.1419609168825775"/>
                  <c:y val="-7.2199003960248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3882602284851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FDA-4A70-B4A3-9FB64A5312F4}"/>
                </c:ext>
              </c:extLst>
            </c:dLbl>
            <c:dLbl>
              <c:idx val="2"/>
              <c:layout>
                <c:manualLayout>
                  <c:x val="0.14769671150409586"/>
                  <c:y val="-1.16791805620928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250586253535897"/>
                      <c:h val="0.102862464751111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FDA-4A70-B4A3-9FB64A5312F4}"/>
                </c:ext>
              </c:extLst>
            </c:dLbl>
            <c:dLbl>
              <c:idx val="3"/>
              <c:layout>
                <c:manualLayout>
                  <c:x val="0.11614984108574528"/>
                  <c:y val="3.397604120598225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DA-4A70-B4A3-9FB64A5312F4}"/>
                </c:ext>
              </c:extLst>
            </c:dLbl>
            <c:dLbl>
              <c:idx val="4"/>
              <c:layout>
                <c:manualLayout>
                  <c:x val="0.14124399900955925"/>
                  <c:y val="7.96313465765208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65338209210396"/>
                      <c:h val="0.113012807061398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FDA-4A70-B4A3-9FB64A5312F4}"/>
                </c:ext>
              </c:extLst>
            </c:dLbl>
            <c:dLbl>
              <c:idx val="5"/>
              <c:layout>
                <c:manualLayout>
                  <c:x val="0.14196091688257753"/>
                  <c:y val="6.37050772612165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30792252115719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FDA-4A70-B4A3-9FB64A5312F4}"/>
                </c:ext>
              </c:extLst>
            </c:dLbl>
            <c:dLbl>
              <c:idx val="6"/>
              <c:layout>
                <c:manualLayout>
                  <c:x val="0.1147158924303657"/>
                  <c:y val="8.28166004395817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DA-4A70-B4A3-9FB64A5312F4}"/>
                </c:ext>
              </c:extLst>
            </c:dLbl>
            <c:dLbl>
              <c:idx val="7"/>
              <c:layout>
                <c:manualLayout>
                  <c:x val="-8.8904816633533418E-2"/>
                  <c:y val="0.1125456364948162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92547622055845"/>
                      <c:h val="6.84192529785467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1FDA-4A70-B4A3-9FB64A5312F4}"/>
                </c:ext>
              </c:extLst>
            </c:dLbl>
            <c:dLbl>
              <c:idx val="8"/>
              <c:layout>
                <c:manualLayout>
                  <c:x val="-0.16153166184057285"/>
                  <c:y val="9.555761589182509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22063242103707"/>
                      <c:h val="7.8951825752401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FDA-4A70-B4A3-9FB64A5312F4}"/>
                </c:ext>
              </c:extLst>
            </c:dLbl>
            <c:dLbl>
              <c:idx val="9"/>
              <c:layout>
                <c:manualLayout>
                  <c:x val="-0.11614984108574528"/>
                  <c:y val="5.62728182474079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74097862818085"/>
                      <c:h val="4.9307729800181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1FDA-4A70-B4A3-9FB64A5312F4}"/>
                </c:ext>
              </c:extLst>
            </c:dLbl>
            <c:dLbl>
              <c:idx val="10"/>
              <c:layout>
                <c:manualLayout>
                  <c:x val="-0.14026483038409518"/>
                  <c:y val="-1.061751287686945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41314488312359"/>
                      <c:h val="9.60247864584073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FDA-4A70-B4A3-9FB64A5312F4}"/>
                </c:ext>
              </c:extLst>
            </c:dLbl>
            <c:dLbl>
              <c:idx val="11"/>
              <c:layout>
                <c:manualLayout>
                  <c:x val="-0.13167492386252258"/>
                  <c:y val="-0.123163149371685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66910087919116"/>
                      <c:h val="0.102395294184529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1FDA-4A70-B4A3-9FB64A5312F4}"/>
                </c:ext>
              </c:extLst>
            </c:dLbl>
            <c:dLbl>
              <c:idx val="12"/>
              <c:layout>
                <c:manualLayout>
                  <c:x val="-0.16626904275607884"/>
                  <c:y val="-0.150706482618629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50909016183637"/>
                      <c:h val="0.112184641057002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FDA-4A70-B4A3-9FB64A5312F4}"/>
                </c:ext>
              </c:extLst>
            </c:dLbl>
            <c:dLbl>
              <c:idx val="13"/>
              <c:layout>
                <c:manualLayout>
                  <c:x val="-7.3848299297376449E-2"/>
                  <c:y val="-0.1471349853737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36403180294877"/>
                      <c:h val="8.1266443559558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1FDA-4A70-B4A3-9FB64A5312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48000">
          <a:schemeClr val="bg1"/>
        </a:gs>
        <a:gs pos="96000">
          <a:schemeClr val="accent2">
            <a:lumMod val="40000"/>
            <a:lumOff val="60000"/>
          </a:schemeClr>
        </a:gs>
        <a:gs pos="100000">
          <a:schemeClr val="accent2">
            <a:lumMod val="75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36042336759348E-2"/>
          <c:y val="4.752434914639115E-2"/>
          <c:w val="0.34591052665331667"/>
          <c:h val="0.709116579639299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3"/>
            <c:bubble3D val="0"/>
            <c:explosion val="1"/>
            <c:extLst>
              <c:ext xmlns:c16="http://schemas.microsoft.com/office/drawing/2014/chart" uri="{C3380CC4-5D6E-409C-BE32-E72D297353CC}">
                <c16:uniqueId val="{00000003-2316-4F89-99CD-AA94E79C0349}"/>
              </c:ext>
            </c:extLst>
          </c:dPt>
          <c:dPt>
            <c:idx val="5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2316-4F89-99CD-AA94E79C0349}"/>
              </c:ext>
            </c:extLst>
          </c:dPt>
          <c:dLbls>
            <c:dLbl>
              <c:idx val="0"/>
              <c:layout>
                <c:manualLayout>
                  <c:x val="0.59793491780046115"/>
                  <c:y val="-0.1128229326560887"/>
                </c:manualLayout>
              </c:layout>
              <c:tx>
                <c:rich>
                  <a:bodyPr/>
                  <a:lstStyle/>
                  <a:p>
                    <a:fld id="{700A80BA-4592-4E76-B79E-A458E32C2540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316-4F89-99CD-AA94E79C0349}"/>
                </c:ext>
              </c:extLst>
            </c:dLbl>
            <c:dLbl>
              <c:idx val="1"/>
              <c:layout>
                <c:manualLayout>
                  <c:x val="0.57929426089061464"/>
                  <c:y val="-5.4216013308644569E-2"/>
                </c:manualLayout>
              </c:layout>
              <c:tx>
                <c:rich>
                  <a:bodyPr/>
                  <a:lstStyle/>
                  <a:p>
                    <a:fld id="{CD782774-102F-4626-AAF5-CD6E7594E6E6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316-4F89-99CD-AA94E79C0349}"/>
                </c:ext>
              </c:extLst>
            </c:dLbl>
            <c:dLbl>
              <c:idx val="2"/>
              <c:layout>
                <c:manualLayout>
                  <c:x val="0.57642652397249461"/>
                  <c:y val="2.5364629508270883E-2"/>
                </c:manualLayout>
              </c:layout>
              <c:tx>
                <c:rich>
                  <a:bodyPr/>
                  <a:lstStyle/>
                  <a:p>
                    <a:fld id="{16176F39-1CC7-4CEB-885F-BAA5425ED74B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072473428878264E-2"/>
                      <c:h val="4.370192439599123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316-4F89-99CD-AA94E79C0349}"/>
                </c:ext>
              </c:extLst>
            </c:dLbl>
            <c:dLbl>
              <c:idx val="3"/>
              <c:layout>
                <c:manualLayout>
                  <c:x val="0.51476891004883829"/>
                  <c:y val="1.462853437567348E-2"/>
                </c:manualLayout>
              </c:layout>
              <c:tx>
                <c:rich>
                  <a:bodyPr/>
                  <a:lstStyle/>
                  <a:p>
                    <a:fld id="{79CBB7C0-AA2E-42CD-982B-5F0EC5C7E8F3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316-4F89-99CD-AA94E79C0349}"/>
                </c:ext>
              </c:extLst>
            </c:dLbl>
            <c:dLbl>
              <c:idx val="4"/>
              <c:layout>
                <c:manualLayout>
                  <c:x val="0.51190111667809257"/>
                  <c:y val="-0.1240863972809684"/>
                </c:manualLayout>
              </c:layout>
              <c:tx>
                <c:rich>
                  <a:bodyPr/>
                  <a:lstStyle/>
                  <a:p>
                    <a:fld id="{F56BCBC3-F517-4B6D-B6B4-E5ECE09DDAF0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316-4F89-99CD-AA94E79C0349}"/>
                </c:ext>
              </c:extLst>
            </c:dLbl>
            <c:dLbl>
              <c:idx val="5"/>
              <c:layout>
                <c:manualLayout>
                  <c:x val="0.69487480162547433"/>
                  <c:y val="-0.17379715040355909"/>
                </c:manualLayout>
              </c:layout>
              <c:tx>
                <c:rich>
                  <a:bodyPr/>
                  <a:lstStyle/>
                  <a:p>
                    <a:fld id="{509B0CA2-A1AA-42A0-947F-1C93A28122EE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316-4F89-99CD-AA94E79C0349}"/>
                </c:ext>
              </c:extLst>
            </c:dLbl>
            <c:dLbl>
              <c:idx val="6"/>
              <c:layout>
                <c:manualLayout>
                  <c:x val="0.74132458633774201"/>
                  <c:y val="0.24950964899769429"/>
                </c:manualLayout>
              </c:layout>
              <c:tx>
                <c:rich>
                  <a:bodyPr/>
                  <a:lstStyle/>
                  <a:p>
                    <a:fld id="{4D202032-6C84-4DD3-9552-B7AAE7720C2B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316-4F89-99CD-AA94E79C0349}"/>
                </c:ext>
              </c:extLst>
            </c:dLbl>
            <c:dLbl>
              <c:idx val="7"/>
              <c:layout>
                <c:manualLayout>
                  <c:x val="0.69687378909118491"/>
                  <c:y val="0.42697911738285665"/>
                </c:manualLayout>
              </c:layout>
              <c:tx>
                <c:rich>
                  <a:bodyPr/>
                  <a:lstStyle/>
                  <a:p>
                    <a:fld id="{782FDCA7-45C5-445F-9495-DAA300CDF62D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316-4F89-99CD-AA94E79C0349}"/>
                </c:ext>
              </c:extLst>
            </c:dLbl>
            <c:dLbl>
              <c:idx val="8"/>
              <c:layout>
                <c:manualLayout>
                  <c:x val="0.67536533881059291"/>
                  <c:y val="0.51041785131070583"/>
                </c:manualLayout>
              </c:layout>
              <c:tx>
                <c:rich>
                  <a:bodyPr/>
                  <a:lstStyle/>
                  <a:p>
                    <a:fld id="{F8521919-44D0-44CC-AE99-47DC653E4BCA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316-4F89-99CD-AA94E79C0349}"/>
                </c:ext>
              </c:extLst>
            </c:dLbl>
            <c:dLbl>
              <c:idx val="9"/>
              <c:layout>
                <c:manualLayout>
                  <c:x val="0.67393144212522005"/>
                  <c:y val="0.62055744086309317"/>
                </c:manualLayout>
              </c:layout>
              <c:tx>
                <c:rich>
                  <a:bodyPr/>
                  <a:lstStyle/>
                  <a:p>
                    <a:fld id="{3DE069BD-4E31-4AC5-B2C8-A1399FDA6AE9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316-4F89-99CD-AA94E79C0349}"/>
                </c:ext>
              </c:extLst>
            </c:dLbl>
            <c:dLbl>
              <c:idx val="10"/>
              <c:layout>
                <c:manualLayout>
                  <c:x val="0.67106364875447444"/>
                  <c:y val="0.6874676022762759"/>
                </c:manualLayout>
              </c:layout>
              <c:tx>
                <c:rich>
                  <a:bodyPr/>
                  <a:lstStyle/>
                  <a:p>
                    <a:fld id="{3FC57312-E36C-4F24-9962-D1F63A01B856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2316-4F89-99CD-AA94E79C0349}"/>
                </c:ext>
              </c:extLst>
            </c:dLbl>
            <c:dLbl>
              <c:idx val="11"/>
              <c:layout>
                <c:manualLayout>
                  <c:x val="0.65242299184462793"/>
                  <c:y val="0.78230091016266978"/>
                </c:manualLayout>
              </c:layout>
              <c:tx>
                <c:rich>
                  <a:bodyPr/>
                  <a:lstStyle/>
                  <a:p>
                    <a:fld id="{CFFE83ED-9A8A-4DF1-9E8B-46A1E1E75FB1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2316-4F89-99CD-AA94E79C0349}"/>
                </c:ext>
              </c:extLst>
            </c:dLbl>
            <c:dLbl>
              <c:idx val="12"/>
              <c:layout>
                <c:manualLayout>
                  <c:x val="0.6466874051031366"/>
                  <c:y val="0.770415618682116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90F-438B-AADB-169709ACF3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wrap="square" lIns="38100" tIns="19050" rIns="38100" bIns="19050" anchor="t" anchorCtr="0">
                <a:spAutoFit/>
              </a:bodyPr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60030.230340000002</c:v>
                </c:pt>
                <c:pt idx="1">
                  <c:v>1220.3</c:v>
                </c:pt>
                <c:pt idx="2">
                  <c:v>4696.08</c:v>
                </c:pt>
                <c:pt idx="3">
                  <c:v>206448.83786</c:v>
                </c:pt>
                <c:pt idx="4">
                  <c:v>113049.36616000001</c:v>
                </c:pt>
                <c:pt idx="5">
                  <c:v>452577.68498999998</c:v>
                </c:pt>
                <c:pt idx="6">
                  <c:v>95677.952520000006</c:v>
                </c:pt>
                <c:pt idx="7">
                  <c:v>69163.077669999999</c:v>
                </c:pt>
                <c:pt idx="8">
                  <c:v>3433.0163899999998</c:v>
                </c:pt>
                <c:pt idx="9">
                  <c:v>2013.17</c:v>
                </c:pt>
                <c:pt idx="10">
                  <c:v>1.4353400000000001</c:v>
                </c:pt>
                <c:pt idx="11">
                  <c:v>51536.651940000003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4298871941058038"/>
          <c:y val="2.602289889438808E-2"/>
          <c:w val="0.29305924003024053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48000">
          <a:schemeClr val="bg1"/>
        </a:gs>
        <a:gs pos="96000">
          <a:schemeClr val="accent2">
            <a:lumMod val="40000"/>
            <a:lumOff val="60000"/>
          </a:schemeClr>
        </a:gs>
        <a:gs pos="100000">
          <a:schemeClr val="accent2">
            <a:lumMod val="60000"/>
            <a:lumOff val="40000"/>
          </a:schemeClr>
        </a:gs>
      </a:gsLst>
      <a:path path="circle">
        <a:fillToRect l="100000" t="100000"/>
      </a:path>
      <a:tileRect r="-100000" b="-100000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092262622142288"/>
          <c:y val="0.1121331570797689"/>
          <c:w val="0.5753060419438859"/>
          <c:h val="0.882718825269457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explosion val="37"/>
          <c:dPt>
            <c:idx val="0"/>
            <c:bubble3D val="0"/>
            <c:spPr>
              <a:pattFill prst="dkDnDiag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5B-4839-843C-25EC7E676ED1}"/>
              </c:ext>
            </c:extLst>
          </c:dPt>
          <c:dPt>
            <c:idx val="1"/>
            <c:bubble3D val="0"/>
            <c:explosion val="14"/>
            <c:spPr>
              <a:pattFill prst="pct8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5B-4839-843C-25EC7E676ED1}"/>
              </c:ext>
            </c:extLst>
          </c:dPt>
          <c:dLbls>
            <c:dLbl>
              <c:idx val="0"/>
              <c:layout>
                <c:manualLayout>
                  <c:x val="-0.29141360577012221"/>
                  <c:y val="-0.1714761727863570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428548971986674"/>
                      <c:h val="7.9258204918744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05B-4839-843C-25EC7E676ED1}"/>
                </c:ext>
              </c:extLst>
            </c:dLbl>
            <c:dLbl>
              <c:idx val="1"/>
              <c:layout>
                <c:manualLayout>
                  <c:x val="-5.5199899394500353E-2"/>
                  <c:y val="-7.86673364074924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0.88100000000000001</c:v>
                </c:pt>
                <c:pt idx="1">
                  <c:v>0.11899999999999999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5B-4839-843C-25EC7E676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7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547142248766348E-2"/>
          <c:y val="0.89999491092434469"/>
          <c:w val="0.59743649818836719"/>
          <c:h val="8.63871582621341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655314504632929"/>
          <c:y val="0"/>
          <c:w val="0.6850637027797577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1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</c:spPr>
          <c:explosion val="35"/>
          <c:dPt>
            <c:idx val="0"/>
            <c:bubble3D val="0"/>
            <c:spPr>
              <a:pattFill prst="ltUpDiag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03-4775-9F73-C4420C8FA9A5}"/>
              </c:ext>
            </c:extLst>
          </c:dPt>
          <c:dPt>
            <c:idx val="1"/>
            <c:bubble3D val="0"/>
            <c:spPr>
              <a:pattFill prst="pct2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03-4775-9F73-C4420C8FA9A5}"/>
              </c:ext>
            </c:extLst>
          </c:dPt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0.94299999999999995</c:v>
                </c:pt>
                <c:pt idx="1">
                  <c:v>5.7000000000000002E-2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03-4775-9F73-C4420C8FA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655314504632929"/>
          <c:y val="0"/>
          <c:w val="0.6850637027797577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1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</c:spPr>
          <c:explosion val="35"/>
          <c:dPt>
            <c:idx val="0"/>
            <c:bubble3D val="0"/>
            <c:spPr>
              <a:pattFill prst="ltUpDiag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03-4775-9F73-C4420C8FA9A5}"/>
              </c:ext>
            </c:extLst>
          </c:dPt>
          <c:dPt>
            <c:idx val="1"/>
            <c:bubble3D val="0"/>
            <c:spPr>
              <a:pattFill prst="pct2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03-4775-9F73-C4420C8FA9A5}"/>
              </c:ext>
            </c:extLst>
          </c:dPt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0.94299999999999995</c:v>
                </c:pt>
                <c:pt idx="1">
                  <c:v>5.7000000000000002E-2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03-4775-9F73-C4420C8FA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accent2">
            <a:lumMod val="40000"/>
            <a:lumOff val="60000"/>
          </a:schemeClr>
        </a:gs>
        <a:gs pos="11000">
          <a:schemeClr val="accent2">
            <a:lumMod val="20000"/>
            <a:lumOff val="80000"/>
          </a:schemeClr>
        </a:gs>
        <a:gs pos="52000">
          <a:schemeClr val="bg1"/>
        </a:gs>
      </a:gsLst>
      <a:lin ang="16200000" scaled="1"/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941142167847459"/>
          <c:y val="0.26505296475166767"/>
          <c:w val="0.73864902021182954"/>
          <c:h val="0.383236927150403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1895328321721348E-2"/>
                  <c:y val="-1.8711549276842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- 99,0%</c:v>
                </c:pt>
              </c:strCache>
            </c:strRef>
          </c:cat>
          <c:val>
            <c:numRef>
              <c:f>Лист1!$B$2</c:f>
              <c:numCache>
                <c:formatCode>#\ ##0.0</c:formatCode>
                <c:ptCount val="1"/>
                <c:pt idx="0">
                  <c:v>440069.8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42-48B4-83CB-377CD838C07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за 2021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- 99,0%</c:v>
                </c:pt>
              </c:strCache>
            </c:strRef>
          </c:cat>
          <c:val>
            <c:numRef>
              <c:f>Лист1!$C$2</c:f>
              <c:numCache>
                <c:formatCode>#\ ##0.0</c:formatCode>
                <c:ptCount val="1"/>
                <c:pt idx="0">
                  <c:v>435535.95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42-48B4-83CB-377CD838C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527288"/>
        <c:axId val="313530032"/>
      </c:barChart>
      <c:catAx>
        <c:axId val="31352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530032"/>
        <c:crosses val="autoZero"/>
        <c:auto val="1"/>
        <c:lblAlgn val="ctr"/>
        <c:lblOffset val="100"/>
        <c:noMultiLvlLbl val="0"/>
      </c:catAx>
      <c:valAx>
        <c:axId val="313530032"/>
        <c:scaling>
          <c:orientation val="minMax"/>
          <c:max val="440000"/>
          <c:min val="4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527288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 на реализацию программы, </a:t>
            </a:r>
            <a:r>
              <a:rPr lang="ru-RU" sz="1000" b="1" dirty="0" err="1">
                <a:solidFill>
                  <a:schemeClr val="tx1"/>
                </a:solidFill>
              </a:rPr>
              <a:t>тыс.руб</a:t>
            </a:r>
            <a:r>
              <a:rPr lang="ru-RU" sz="1000" b="1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7563871599488219"/>
          <c:y val="2.24147181746300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5506102003642989"/>
          <c:y val="0.15230933393705154"/>
          <c:w val="0.7046484517304189"/>
          <c:h val="0.608522019245435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3.3555214025500914E-2"/>
                  <c:y val="0.1663332810957036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153 866,4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134790528233148"/>
                      <c:h val="0.2118436621270113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A2DE-4C2B-99B6-20B4EFBAC003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- 89,9%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350000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DE-4C2B-99B6-20B4EFBAC00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за 2021 год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5.5237932604735883E-2"/>
                  <c:y val="0.2271496868137394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138 309,0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96837431693989"/>
                      <c:h val="0.1841034277693870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A2DE-4C2B-99B6-20B4EFBAC003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- 89,9%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340000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DE-4C2B-99B6-20B4EFBAC0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17"/>
        <c:axId val="313525328"/>
        <c:axId val="313531600"/>
      </c:barChart>
      <c:catAx>
        <c:axId val="313525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531600"/>
        <c:crosses val="autoZero"/>
        <c:auto val="1"/>
        <c:lblAlgn val="ctr"/>
        <c:lblOffset val="100"/>
        <c:noMultiLvlLbl val="0"/>
      </c:catAx>
      <c:valAx>
        <c:axId val="313531600"/>
        <c:scaling>
          <c:orientation val="minMax"/>
          <c:min val="3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525328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2196905398073993"/>
          <c:y val="0.19694035117339725"/>
          <c:w val="0.76516723116940122"/>
          <c:h val="0.17766134032469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0.2133870494255255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63 673,9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69F-4724-99FA-691C050123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- 100,0%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63673.9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0-4A4B-890A-EE48109150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за 2021 год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6.9581835086667734E-3"/>
                  <c:y val="0.2375440738887927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63 673,3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69F-4724-99FA-691C050123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- 100,0%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63673.3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C0-4A4B-890A-EE4810915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873480"/>
        <c:axId val="317877008"/>
      </c:barChart>
      <c:catAx>
        <c:axId val="317873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7877008"/>
        <c:crosses val="autoZero"/>
        <c:auto val="1"/>
        <c:lblAlgn val="ctr"/>
        <c:lblOffset val="100"/>
        <c:noMultiLvlLbl val="0"/>
      </c:catAx>
      <c:valAx>
        <c:axId val="317877008"/>
        <c:scaling>
          <c:orientation val="minMax"/>
          <c:max val="64000"/>
          <c:min val="6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7873480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5933684727108"/>
          <c:y val="6.8794053747114503E-2"/>
          <c:w val="0.8194723848698382"/>
          <c:h val="0.431893755632090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первоначальному бюджету</c:v>
                </c:pt>
              </c:strCache>
            </c:strRef>
          </c:tx>
          <c:spPr>
            <a:pattFill prst="pct60">
              <a:fgClr>
                <a:schemeClr val="accent2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#\ ##0.0</c:formatCode>
                <c:ptCount val="1"/>
                <c:pt idx="0">
                  <c:v>31077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76-4B88-A18A-4B5E3BE4B93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pattFill prst="pct70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#\ ##0.0</c:formatCode>
                <c:ptCount val="1"/>
                <c:pt idx="0">
                  <c:v>130693.9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76-4B88-A18A-4B5E3BE4B93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Исполнено за 2021 год</c:v>
                </c:pt>
              </c:strCache>
            </c:strRef>
          </c:tx>
          <c:spPr>
            <a:pattFill prst="pct8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#\ ##0.0</c:formatCode>
                <c:ptCount val="1"/>
                <c:pt idx="0">
                  <c:v>126184.2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76-4B88-A18A-4B5E3BE4B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30"/>
        <c:axId val="317877792"/>
        <c:axId val="317874264"/>
      </c:barChart>
      <c:catAx>
        <c:axId val="317877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7874264"/>
        <c:crosses val="autoZero"/>
        <c:auto val="1"/>
        <c:lblAlgn val="ctr"/>
        <c:lblOffset val="100"/>
        <c:noMultiLvlLbl val="0"/>
      </c:catAx>
      <c:valAx>
        <c:axId val="31787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787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/>
              <a:t>Фактический</a:t>
            </a:r>
            <a:r>
              <a:rPr lang="ru-RU" sz="1600" baseline="0" dirty="0"/>
              <a:t> объем муниципального долга</a:t>
            </a:r>
            <a:endParaRPr lang="ru-RU" sz="16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6419864260994449"/>
          <c:y val="0.36554248592709521"/>
          <c:w val="0.63094692473615888"/>
          <c:h val="0.4311405379291550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остатки бюджетных кредитов</c:v>
                </c:pt>
              </c:strCache>
            </c:strRef>
          </c:tx>
          <c:spPr>
            <a:ln w="38100"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rgbClr val="FF9966"/>
                </a:solidFill>
              </a:ln>
            </c:spPr>
          </c:marker>
          <c:dPt>
            <c:idx val="0"/>
            <c:marker>
              <c:spPr>
                <a:solidFill>
                  <a:schemeClr val="accent2">
                    <a:lumMod val="60000"/>
                    <a:lumOff val="40000"/>
                  </a:schemeClr>
                </a:solidFill>
                <a:ln w="19050" cmpd="dbl">
                  <a:solidFill>
                    <a:schemeClr val="accent2">
                      <a:lumMod val="75000"/>
                    </a:schemeClr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B0D-4922-B725-94C4610462F8}"/>
              </c:ext>
            </c:extLst>
          </c:dPt>
          <c:dPt>
            <c:idx val="1"/>
            <c:marker>
              <c:spPr>
                <a:solidFill>
                  <a:srgbClr val="FF0000"/>
                </a:solidFill>
                <a:ln w="38100">
                  <a:solidFill>
                    <a:srgbClr val="FF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B0D-4922-B725-94C4610462F8}"/>
              </c:ext>
            </c:extLst>
          </c:dPt>
          <c:dLbls>
            <c:dLbl>
              <c:idx val="0"/>
              <c:layout>
                <c:manualLayout>
                  <c:x val="4.338277910095429E-2"/>
                  <c:y val="-1.3109346603125504E-2"/>
                </c:manualLayout>
              </c:layout>
              <c:spPr>
                <a:gradFill>
                  <a:gsLst>
                    <a:gs pos="4000">
                      <a:schemeClr val="bg1"/>
                    </a:gs>
                    <a:gs pos="50000">
                      <a:schemeClr val="bg1">
                        <a:lumMod val="85000"/>
                      </a:schemeClr>
                    </a:gs>
                    <a:gs pos="96000">
                      <a:schemeClr val="accent5">
                        <a:lumMod val="60000"/>
                        <a:lumOff val="40000"/>
                      </a:schemeClr>
                    </a:gs>
                    <a:gs pos="82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n w="254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75685675541279"/>
                      <c:h val="0.122731125673119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B0D-4922-B725-94C4610462F8}"/>
                </c:ext>
              </c:extLst>
            </c:dLbl>
            <c:dLbl>
              <c:idx val="1"/>
              <c:layout>
                <c:manualLayout>
                  <c:x val="6.2769000067858377E-3"/>
                  <c:y val="-0.11340544830673899"/>
                </c:manualLayout>
              </c:layout>
              <c:spPr>
                <a:gradFill>
                  <a:gsLst>
                    <a:gs pos="4000">
                      <a:schemeClr val="bg1"/>
                    </a:gs>
                    <a:gs pos="50000">
                      <a:schemeClr val="bg1">
                        <a:lumMod val="85000"/>
                      </a:schemeClr>
                    </a:gs>
                    <a:gs pos="96000">
                      <a:schemeClr val="accent5">
                        <a:lumMod val="60000"/>
                        <a:lumOff val="40000"/>
                      </a:schemeClr>
                    </a:gs>
                    <a:gs pos="82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n w="254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448303596160327"/>
                      <c:h val="0.146419261962190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B0D-4922-B725-94C4610462F8}"/>
                </c:ext>
              </c:extLst>
            </c:dLbl>
            <c:dLbl>
              <c:idx val="2"/>
              <c:layout>
                <c:manualLayout>
                  <c:x val="2.2046161537606933E-2"/>
                  <c:y val="-4.0868076561675411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C7674D-E615-4B3B-A592-E19A89E98D6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spPr>
                <a:gradFill rotWithShape="1">
                  <a:gsLst>
                    <a:gs pos="4000">
                      <a:schemeClr val="bg1"/>
                    </a:gs>
                    <a:gs pos="50000">
                      <a:schemeClr val="bg1">
                        <a:lumMod val="85000"/>
                      </a:schemeClr>
                    </a:gs>
                    <a:gs pos="96000">
                      <a:schemeClr val="accent5">
                        <a:lumMod val="60000"/>
                        <a:lumOff val="40000"/>
                      </a:schemeClr>
                    </a:gs>
                    <a:gs pos="82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n w="254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708624967596194"/>
                      <c:h val="8.370525135768604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B0D-4922-B725-94C4610462F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07225C-3311-46F1-A4BC-025C1255F25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spPr>
                <a:gradFill>
                  <a:gsLst>
                    <a:gs pos="4000">
                      <a:schemeClr val="bg1"/>
                    </a:gs>
                    <a:gs pos="50000">
                      <a:schemeClr val="bg1">
                        <a:lumMod val="85000"/>
                      </a:schemeClr>
                    </a:gs>
                    <a:gs pos="96000">
                      <a:schemeClr val="accent5">
                        <a:lumMod val="60000"/>
                        <a:lumOff val="40000"/>
                      </a:schemeClr>
                    </a:gs>
                    <a:gs pos="82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n w="254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B0D-4922-B725-94C4610462F8}"/>
                </c:ext>
              </c:extLst>
            </c:dLbl>
            <c:spPr>
              <a:gradFill>
                <a:gsLst>
                  <a:gs pos="4000">
                    <a:schemeClr val="bg1"/>
                  </a:gs>
                  <a:gs pos="50000">
                    <a:schemeClr val="bg1">
                      <a:lumMod val="85000"/>
                    </a:schemeClr>
                  </a:gs>
                  <a:gs pos="96000">
                    <a:schemeClr val="accent5">
                      <a:lumMod val="60000"/>
                      <a:lumOff val="40000"/>
                    </a:schemeClr>
                  </a:gs>
                  <a:gs pos="82000">
                    <a:schemeClr val="accent2">
                      <a:lumMod val="60000"/>
                      <a:lumOff val="40000"/>
                    </a:schemeClr>
                  </a:gs>
                </a:gsLst>
                <a:lin ang="5400000" scaled="0"/>
              </a:gradFill>
              <a:ln w="25400">
                <a:solidFill>
                  <a:schemeClr val="accent2">
                    <a:lumMod val="60000"/>
                    <a:lumOff val="40000"/>
                  </a:schemeClr>
                </a:solidFill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44562</c:v>
                </c:pt>
              </c:numCache>
            </c:numRef>
          </c:cat>
          <c:val>
            <c:numRef>
              <c:f>Лист1!$B$2:$B$3</c:f>
              <c:numCache>
                <c:formatCode>#\ ##0.0</c:formatCode>
                <c:ptCount val="2"/>
                <c:pt idx="0">
                  <c:v>5700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0D-4922-B725-94C4610462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7878184"/>
        <c:axId val="317872696"/>
      </c:lineChart>
      <c:dateAx>
        <c:axId val="317878184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7872696"/>
        <c:crosses val="autoZero"/>
        <c:auto val="1"/>
        <c:lblOffset val="100"/>
        <c:baseTimeUnit val="years"/>
      </c:dateAx>
      <c:valAx>
        <c:axId val="317872696"/>
        <c:scaling>
          <c:orientation val="minMax"/>
          <c:max val="5700"/>
          <c:min val="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317878184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18T09:08:25.141" idx="1">
    <p:pos x="5647" y="119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F3051D-5701-4B39-9783-8AF59AE3AF62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732C34-4191-4435-AFD9-B32563B6EC16}">
      <dgm:prSet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ru-RU"/>
        </a:p>
      </dgm:t>
    </dgm:pt>
    <dgm:pt modelId="{83C37A9C-8604-44EE-902C-D7B894CCE1D6}" type="parTrans" cxnId="{B17D4593-DB4B-409A-A33B-7A52BE8B97BE}">
      <dgm:prSet/>
      <dgm:spPr/>
      <dgm:t>
        <a:bodyPr/>
        <a:lstStyle/>
        <a:p>
          <a:endParaRPr lang="ru-RU"/>
        </a:p>
      </dgm:t>
    </dgm:pt>
    <dgm:pt modelId="{42266CBA-C655-4A0A-AEA0-97B216835614}" type="sibTrans" cxnId="{B17D4593-DB4B-409A-A33B-7A52BE8B97BE}">
      <dgm:prSet/>
      <dgm:spPr/>
      <dgm:t>
        <a:bodyPr/>
        <a:lstStyle/>
        <a:p>
          <a:endParaRPr lang="ru-RU"/>
        </a:p>
      </dgm:t>
    </dgm:pt>
    <dgm:pt modelId="{B1469834-5646-4349-A016-B2847382456F}">
      <dgm:prSet phldrT="[Текст]" phldr="1" custT="1"/>
      <dgm:spPr>
        <a:blipFill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ru-RU" sz="400" dirty="0"/>
        </a:p>
      </dgm:t>
    </dgm:pt>
    <dgm:pt modelId="{C7215F23-DE65-4A6A-85B3-267C724D652A}" type="sibTrans" cxnId="{FE1BE873-5C2E-496E-819D-7EA7ACB9583F}">
      <dgm:prSet/>
      <dgm:spPr/>
      <dgm:t>
        <a:bodyPr/>
        <a:lstStyle/>
        <a:p>
          <a:endParaRPr lang="ru-RU"/>
        </a:p>
      </dgm:t>
    </dgm:pt>
    <dgm:pt modelId="{96CB2CC6-2EE0-4583-8013-064DEEF3F0F3}" type="parTrans" cxnId="{FE1BE873-5C2E-496E-819D-7EA7ACB9583F}">
      <dgm:prSet/>
      <dgm:spPr/>
      <dgm:t>
        <a:bodyPr/>
        <a:lstStyle/>
        <a:p>
          <a:endParaRPr lang="ru-RU"/>
        </a:p>
      </dgm:t>
    </dgm:pt>
    <dgm:pt modelId="{DBDF9873-CDE2-44CC-AA4A-6158C1BC6389}">
      <dgm:prSet phldrT="[Текст]" phldr="1" custT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t="1" r="-25000" b="11449"/>
          </a:stretch>
        </a:blipFill>
      </dgm:spPr>
      <dgm:t>
        <a:bodyPr/>
        <a:lstStyle/>
        <a:p>
          <a:endParaRPr lang="ru-RU" sz="400" dirty="0"/>
        </a:p>
      </dgm:t>
    </dgm:pt>
    <dgm:pt modelId="{19A73A7A-1B46-47FE-B275-9DDD88856962}" type="sibTrans" cxnId="{A0852727-DFA4-4E28-89E8-F061354A4DA9}">
      <dgm:prSet/>
      <dgm:spPr/>
      <dgm:t>
        <a:bodyPr/>
        <a:lstStyle/>
        <a:p>
          <a:endParaRPr lang="ru-RU"/>
        </a:p>
      </dgm:t>
    </dgm:pt>
    <dgm:pt modelId="{D6BDC605-A3AA-44E3-9EB1-C0D99DEBBF17}" type="parTrans" cxnId="{A0852727-DFA4-4E28-89E8-F061354A4DA9}">
      <dgm:prSet/>
      <dgm:spPr/>
      <dgm:t>
        <a:bodyPr/>
        <a:lstStyle/>
        <a:p>
          <a:endParaRPr lang="ru-RU"/>
        </a:p>
      </dgm:t>
    </dgm:pt>
    <dgm:pt modelId="{0231F8E0-F7D0-419F-A78F-6DE73F2634BB}">
      <dgm:prSet phldrT="[Текст]" custT="1"/>
      <dgm:spPr>
        <a:blipFill rotWithShape="0">
          <a:blip xmlns:r="http://schemas.openxmlformats.org/officeDocument/2006/relationships" r:embed="rId4"/>
          <a:tile tx="0" ty="0" sx="100000" sy="100000" flip="none" algn="tl"/>
        </a:blip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BAFDA4-B83D-4FC8-84E9-C1110075E7E9}" type="sibTrans" cxnId="{DB15E9CE-A907-4678-84F9-7DEECBEA2A52}">
      <dgm:prSet/>
      <dgm:spPr/>
      <dgm:t>
        <a:bodyPr/>
        <a:lstStyle/>
        <a:p>
          <a:endParaRPr lang="ru-RU"/>
        </a:p>
      </dgm:t>
    </dgm:pt>
    <dgm:pt modelId="{7B1B6592-1290-44FF-9563-24EC6EAFDA62}" type="parTrans" cxnId="{DB15E9CE-A907-4678-84F9-7DEECBEA2A52}">
      <dgm:prSet/>
      <dgm:spPr/>
      <dgm:t>
        <a:bodyPr/>
        <a:lstStyle/>
        <a:p>
          <a:endParaRPr lang="ru-RU"/>
        </a:p>
      </dgm:t>
    </dgm:pt>
    <dgm:pt modelId="{EBD395BA-A095-419F-9640-D47A1B836BB3}" type="pres">
      <dgm:prSet presAssocID="{22F3051D-5701-4B39-9783-8AF59AE3AF62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569BBF5-19D0-4C14-85FB-616AC85119AA}" type="pres">
      <dgm:prSet presAssocID="{22F3051D-5701-4B39-9783-8AF59AE3AF62}" presName="matrix" presStyleCnt="0"/>
      <dgm:spPr/>
    </dgm:pt>
    <dgm:pt modelId="{52D67E30-B462-4989-93CA-E78907AD9464}" type="pres">
      <dgm:prSet presAssocID="{22F3051D-5701-4B39-9783-8AF59AE3AF62}" presName="tile1" presStyleLbl="node1" presStyleIdx="0" presStyleCnt="4" custScaleX="66194" custScaleY="52709" custLinFactNeighborX="-7003" custLinFactNeighborY="-15994"/>
      <dgm:spPr/>
    </dgm:pt>
    <dgm:pt modelId="{A1F4437E-1E2D-4773-81F3-77611512B124}" type="pres">
      <dgm:prSet presAssocID="{22F3051D-5701-4B39-9783-8AF59AE3AF6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91BCABA-39CD-48E1-8404-C44D37E4430A}" type="pres">
      <dgm:prSet presAssocID="{22F3051D-5701-4B39-9783-8AF59AE3AF62}" presName="tile2" presStyleLbl="node1" presStyleIdx="1" presStyleCnt="4" custScaleX="63126" custScaleY="75239" custLinFactNeighborX="26131" custLinFactNeighborY="-3968"/>
      <dgm:spPr/>
    </dgm:pt>
    <dgm:pt modelId="{3C0890FC-2347-47FF-BE35-073E0214FCC6}" type="pres">
      <dgm:prSet presAssocID="{22F3051D-5701-4B39-9783-8AF59AE3AF6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2FB96A4-0BF7-4287-A47D-B5D17EAD24C8}" type="pres">
      <dgm:prSet presAssocID="{22F3051D-5701-4B39-9783-8AF59AE3AF62}" presName="tile3" presStyleLbl="node1" presStyleIdx="2" presStyleCnt="4" custScaleX="50819" custScaleY="74279" custLinFactNeighborX="32121" custLinFactNeighborY="18533"/>
      <dgm:spPr/>
    </dgm:pt>
    <dgm:pt modelId="{9AFF110A-8784-4BB8-A08D-0911F75D14D9}" type="pres">
      <dgm:prSet presAssocID="{22F3051D-5701-4B39-9783-8AF59AE3AF6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8C8670D-04EE-4BCC-8BFA-F177A6B35116}" type="pres">
      <dgm:prSet presAssocID="{22F3051D-5701-4B39-9783-8AF59AE3AF62}" presName="tile4" presStyleLbl="node1" presStyleIdx="3" presStyleCnt="4" custScaleX="73770" custScaleY="56660" custLinFactNeighborX="-2269" custLinFactNeighborY="-18867"/>
      <dgm:spPr/>
    </dgm:pt>
    <dgm:pt modelId="{8596FB00-BE86-4E99-B7CE-096CD0068BD3}" type="pres">
      <dgm:prSet presAssocID="{22F3051D-5701-4B39-9783-8AF59AE3AF6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1CE2DAC-8009-48F9-937B-F5DED116F5BB}" type="pres">
      <dgm:prSet presAssocID="{22F3051D-5701-4B39-9783-8AF59AE3AF62}" presName="centerTile" presStyleLbl="fgShp" presStyleIdx="0" presStyleCnt="1" custScaleX="275931" custScaleY="153271" custLinFactNeighborX="-34605" custLinFactNeighborY="5438">
        <dgm:presLayoutVars>
          <dgm:chMax val="0"/>
          <dgm:chPref val="0"/>
        </dgm:presLayoutVars>
      </dgm:prSet>
      <dgm:spPr/>
    </dgm:pt>
  </dgm:ptLst>
  <dgm:cxnLst>
    <dgm:cxn modelId="{A0C8DC13-F0E0-4B8D-8F90-56CBB6B67BB7}" type="presOf" srcId="{0231F8E0-F7D0-419F-A78F-6DE73F2634BB}" destId="{71CE2DAC-8009-48F9-937B-F5DED116F5BB}" srcOrd="0" destOrd="0" presId="urn:microsoft.com/office/officeart/2005/8/layout/matrix1"/>
    <dgm:cxn modelId="{29D9F514-BD2F-48A5-8485-0A600CFC8F43}" type="presOf" srcId="{DBDF9873-CDE2-44CC-AA4A-6158C1BC6389}" destId="{B91BCABA-39CD-48E1-8404-C44D37E4430A}" srcOrd="0" destOrd="0" presId="urn:microsoft.com/office/officeart/2005/8/layout/matrix1"/>
    <dgm:cxn modelId="{A1A4F91B-0CD5-40D2-8160-10882FC73EC7}" type="presOf" srcId="{DBDF9873-CDE2-44CC-AA4A-6158C1BC6389}" destId="{3C0890FC-2347-47FF-BE35-073E0214FCC6}" srcOrd="1" destOrd="0" presId="urn:microsoft.com/office/officeart/2005/8/layout/matrix1"/>
    <dgm:cxn modelId="{A0852727-DFA4-4E28-89E8-F061354A4DA9}" srcId="{0231F8E0-F7D0-419F-A78F-6DE73F2634BB}" destId="{DBDF9873-CDE2-44CC-AA4A-6158C1BC6389}" srcOrd="1" destOrd="0" parTransId="{D6BDC605-A3AA-44E3-9EB1-C0D99DEBBF17}" sibTransId="{19A73A7A-1B46-47FE-B275-9DDD88856962}"/>
    <dgm:cxn modelId="{A8E8692D-F196-42FD-9250-2094CD3A12FD}" type="presOf" srcId="{B1469834-5646-4349-A016-B2847382456F}" destId="{52D67E30-B462-4989-93CA-E78907AD9464}" srcOrd="0" destOrd="0" presId="urn:microsoft.com/office/officeart/2005/8/layout/matrix1"/>
    <dgm:cxn modelId="{2F9EC25B-C4D6-4592-B2A8-4FE452C5FD72}" type="presOf" srcId="{65732C34-4191-4435-AFD9-B32563B6EC16}" destId="{9AFF110A-8784-4BB8-A08D-0911F75D14D9}" srcOrd="1" destOrd="0" presId="urn:microsoft.com/office/officeart/2005/8/layout/matrix1"/>
    <dgm:cxn modelId="{F561D14A-0237-4961-9E36-0111275C16E1}" type="presOf" srcId="{B1469834-5646-4349-A016-B2847382456F}" destId="{A1F4437E-1E2D-4773-81F3-77611512B124}" srcOrd="1" destOrd="0" presId="urn:microsoft.com/office/officeart/2005/8/layout/matrix1"/>
    <dgm:cxn modelId="{FE1BE873-5C2E-496E-819D-7EA7ACB9583F}" srcId="{0231F8E0-F7D0-419F-A78F-6DE73F2634BB}" destId="{B1469834-5646-4349-A016-B2847382456F}" srcOrd="0" destOrd="0" parTransId="{96CB2CC6-2EE0-4583-8013-064DEEF3F0F3}" sibTransId="{C7215F23-DE65-4A6A-85B3-267C724D652A}"/>
    <dgm:cxn modelId="{B17D4593-DB4B-409A-A33B-7A52BE8B97BE}" srcId="{0231F8E0-F7D0-419F-A78F-6DE73F2634BB}" destId="{65732C34-4191-4435-AFD9-B32563B6EC16}" srcOrd="2" destOrd="0" parTransId="{83C37A9C-8604-44EE-902C-D7B894CCE1D6}" sibTransId="{42266CBA-C655-4A0A-AEA0-97B216835614}"/>
    <dgm:cxn modelId="{DB15E9CE-A907-4678-84F9-7DEECBEA2A52}" srcId="{22F3051D-5701-4B39-9783-8AF59AE3AF62}" destId="{0231F8E0-F7D0-419F-A78F-6DE73F2634BB}" srcOrd="0" destOrd="0" parTransId="{7B1B6592-1290-44FF-9563-24EC6EAFDA62}" sibTransId="{D7BAFDA4-B83D-4FC8-84E9-C1110075E7E9}"/>
    <dgm:cxn modelId="{E841AACF-4B8E-40C8-88C2-B3E6917312CF}" type="presOf" srcId="{22F3051D-5701-4B39-9783-8AF59AE3AF62}" destId="{EBD395BA-A095-419F-9640-D47A1B836BB3}" srcOrd="0" destOrd="0" presId="urn:microsoft.com/office/officeart/2005/8/layout/matrix1"/>
    <dgm:cxn modelId="{594543DC-33C1-4AA2-A4F9-217DBC3C7A97}" type="presOf" srcId="{65732C34-4191-4435-AFD9-B32563B6EC16}" destId="{52FB96A4-0BF7-4287-A47D-B5D17EAD24C8}" srcOrd="0" destOrd="0" presId="urn:microsoft.com/office/officeart/2005/8/layout/matrix1"/>
    <dgm:cxn modelId="{B89F89F9-B115-44FB-A50B-6BFA46D0F9B6}" type="presParOf" srcId="{EBD395BA-A095-419F-9640-D47A1B836BB3}" destId="{0569BBF5-19D0-4C14-85FB-616AC85119AA}" srcOrd="0" destOrd="0" presId="urn:microsoft.com/office/officeart/2005/8/layout/matrix1"/>
    <dgm:cxn modelId="{0E8DFA1B-D9A6-479B-A55A-0E20243C0840}" type="presParOf" srcId="{0569BBF5-19D0-4C14-85FB-616AC85119AA}" destId="{52D67E30-B462-4989-93CA-E78907AD9464}" srcOrd="0" destOrd="0" presId="urn:microsoft.com/office/officeart/2005/8/layout/matrix1"/>
    <dgm:cxn modelId="{BD7DDB83-A6DE-4114-9E00-0A12F5E41894}" type="presParOf" srcId="{0569BBF5-19D0-4C14-85FB-616AC85119AA}" destId="{A1F4437E-1E2D-4773-81F3-77611512B124}" srcOrd="1" destOrd="0" presId="urn:microsoft.com/office/officeart/2005/8/layout/matrix1"/>
    <dgm:cxn modelId="{A784EBA4-0542-4B42-AF76-2F73CDB5FB7C}" type="presParOf" srcId="{0569BBF5-19D0-4C14-85FB-616AC85119AA}" destId="{B91BCABA-39CD-48E1-8404-C44D37E4430A}" srcOrd="2" destOrd="0" presId="urn:microsoft.com/office/officeart/2005/8/layout/matrix1"/>
    <dgm:cxn modelId="{CB79873D-1416-4E88-AB0C-22C5F5F36CDE}" type="presParOf" srcId="{0569BBF5-19D0-4C14-85FB-616AC85119AA}" destId="{3C0890FC-2347-47FF-BE35-073E0214FCC6}" srcOrd="3" destOrd="0" presId="urn:microsoft.com/office/officeart/2005/8/layout/matrix1"/>
    <dgm:cxn modelId="{0A852DA6-DCB4-4E05-963A-54BE2F27CE1A}" type="presParOf" srcId="{0569BBF5-19D0-4C14-85FB-616AC85119AA}" destId="{52FB96A4-0BF7-4287-A47D-B5D17EAD24C8}" srcOrd="4" destOrd="0" presId="urn:microsoft.com/office/officeart/2005/8/layout/matrix1"/>
    <dgm:cxn modelId="{808E0D6E-3976-4180-AF93-6AB740A11C60}" type="presParOf" srcId="{0569BBF5-19D0-4C14-85FB-616AC85119AA}" destId="{9AFF110A-8784-4BB8-A08D-0911F75D14D9}" srcOrd="5" destOrd="0" presId="urn:microsoft.com/office/officeart/2005/8/layout/matrix1"/>
    <dgm:cxn modelId="{F2F5DCF6-C3BD-4B02-BBF5-9578FDD19FF4}" type="presParOf" srcId="{0569BBF5-19D0-4C14-85FB-616AC85119AA}" destId="{F8C8670D-04EE-4BCC-8BFA-F177A6B35116}" srcOrd="6" destOrd="0" presId="urn:microsoft.com/office/officeart/2005/8/layout/matrix1"/>
    <dgm:cxn modelId="{A3BA47F2-DF9D-485A-BBA9-D4D528B77E1D}" type="presParOf" srcId="{0569BBF5-19D0-4C14-85FB-616AC85119AA}" destId="{8596FB00-BE86-4E99-B7CE-096CD0068BD3}" srcOrd="7" destOrd="0" presId="urn:microsoft.com/office/officeart/2005/8/layout/matrix1"/>
    <dgm:cxn modelId="{443CD72D-EE25-4944-BB52-90E88BC4AD7A}" type="presParOf" srcId="{EBD395BA-A095-419F-9640-D47A1B836BB3}" destId="{71CE2DAC-8009-48F9-937B-F5DED116F5BB}" srcOrd="1" destOrd="0" presId="urn:microsoft.com/office/officeart/2005/8/layout/matrix1"/>
  </dgm:cxnLst>
  <dgm:bg>
    <a:noFill/>
  </dgm:bg>
  <dgm:whole>
    <a:ln w="76200">
      <a:solidFill>
        <a:schemeClr val="accent5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2355BA-A6EA-4A98-8B41-392ECA048D88}" type="doc">
      <dgm:prSet loTypeId="urn:microsoft.com/office/officeart/2005/8/layout/gear1" loCatId="cycle" qsTypeId="urn:microsoft.com/office/officeart/2005/8/quickstyle/3d5" qsCatId="3D" csTypeId="urn:microsoft.com/office/officeart/2005/8/colors/colorful2" csCatId="colorful" phldr="1"/>
      <dgm:spPr/>
    </dgm:pt>
    <dgm:pt modelId="{FA26B107-16FC-4A74-9C5C-116AAFF8E0B8}">
      <dgm:prSet phldrT="[Текст]" custT="1"/>
      <dgm:spPr>
        <a:solidFill>
          <a:srgbClr val="CCFF66"/>
        </a:solidFill>
      </dgm:spPr>
      <dgm:t>
        <a:bodyPr/>
        <a:lstStyle/>
        <a:p>
          <a:r>
            <a:rPr lang="ru-RU" sz="1400" dirty="0">
              <a:solidFill>
                <a:schemeClr val="tx1"/>
              </a:solidFill>
            </a:rPr>
            <a:t>РЕЗУЛЬТАТЫ= УРОВЕНЬ ЖИЗНИ</a:t>
          </a:r>
        </a:p>
      </dgm:t>
    </dgm:pt>
    <dgm:pt modelId="{318121C7-4D3F-4968-8B00-C85A67D1BD25}" type="parTrans" cxnId="{D4B06DF7-8842-4276-804D-B8B242B0ABB9}">
      <dgm:prSet/>
      <dgm:spPr/>
      <dgm:t>
        <a:bodyPr/>
        <a:lstStyle/>
        <a:p>
          <a:endParaRPr lang="ru-RU"/>
        </a:p>
      </dgm:t>
    </dgm:pt>
    <dgm:pt modelId="{35EFAD3E-9862-460E-889F-621196B76DFE}" type="sibTrans" cxnId="{D4B06DF7-8842-4276-804D-B8B242B0ABB9}">
      <dgm:prSet/>
      <dgm:spPr>
        <a:solidFill>
          <a:srgbClr val="CCFF66"/>
        </a:solidFill>
      </dgm:spPr>
      <dgm:t>
        <a:bodyPr/>
        <a:lstStyle/>
        <a:p>
          <a:endParaRPr lang="ru-RU"/>
        </a:p>
      </dgm:t>
    </dgm:pt>
    <dgm:pt modelId="{E5F5DEBB-55C6-488F-A7CE-2D3F00EE1E74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/>
              </a:solidFill>
            </a:rPr>
            <a:t>Доходы</a:t>
          </a:r>
        </a:p>
      </dgm:t>
    </dgm:pt>
    <dgm:pt modelId="{175F8834-ED9E-4F92-AB6D-965AECD63E96}" type="parTrans" cxnId="{E83ABD9A-5D20-4DB1-9A5C-20DC73542985}">
      <dgm:prSet/>
      <dgm:spPr/>
      <dgm:t>
        <a:bodyPr/>
        <a:lstStyle/>
        <a:p>
          <a:endParaRPr lang="ru-RU"/>
        </a:p>
      </dgm:t>
    </dgm:pt>
    <dgm:pt modelId="{B9E34FB6-085D-4D51-A89A-55F49711618C}" type="sibTrans" cxnId="{E83ABD9A-5D20-4DB1-9A5C-20DC73542985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0176EB6E-27E0-47E9-8D9E-B56E8715081B}">
      <dgm:prSet phldrT="[Текст]" custT="1"/>
      <dgm:spPr>
        <a:solidFill>
          <a:srgbClr val="FF9999"/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Расходы</a:t>
          </a:r>
        </a:p>
      </dgm:t>
    </dgm:pt>
    <dgm:pt modelId="{BF22582A-37C1-4D02-A899-0CA9D08573A8}" type="parTrans" cxnId="{D17D6A1C-834F-4C79-98D9-B6A5138B6CF1}">
      <dgm:prSet/>
      <dgm:spPr/>
      <dgm:t>
        <a:bodyPr/>
        <a:lstStyle/>
        <a:p>
          <a:endParaRPr lang="ru-RU"/>
        </a:p>
      </dgm:t>
    </dgm:pt>
    <dgm:pt modelId="{9705ED56-AA9A-4D70-873C-B4808291DB11}" type="sibTrans" cxnId="{D17D6A1C-834F-4C79-98D9-B6A5138B6CF1}">
      <dgm:prSet/>
      <dgm:spPr>
        <a:solidFill>
          <a:srgbClr val="FF9999"/>
        </a:solidFill>
      </dgm:spPr>
      <dgm:t>
        <a:bodyPr/>
        <a:lstStyle/>
        <a:p>
          <a:endParaRPr lang="ru-RU"/>
        </a:p>
      </dgm:t>
    </dgm:pt>
    <dgm:pt modelId="{FD101E67-68E2-43DE-BE9D-24F0255BAB5A}" type="pres">
      <dgm:prSet presAssocID="{F42355BA-A6EA-4A98-8B41-392ECA048D8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D9EE28D-1642-4E94-BFF6-6CCBFFEDFCC7}" type="pres">
      <dgm:prSet presAssocID="{FA26B107-16FC-4A74-9C5C-116AAFF8E0B8}" presName="gear1" presStyleLbl="node1" presStyleIdx="0" presStyleCnt="3">
        <dgm:presLayoutVars>
          <dgm:chMax val="1"/>
          <dgm:bulletEnabled val="1"/>
        </dgm:presLayoutVars>
      </dgm:prSet>
      <dgm:spPr/>
    </dgm:pt>
    <dgm:pt modelId="{7EB26B3A-6ECC-49BC-8A26-1B4E7322213B}" type="pres">
      <dgm:prSet presAssocID="{FA26B107-16FC-4A74-9C5C-116AAFF8E0B8}" presName="gear1srcNode" presStyleLbl="node1" presStyleIdx="0" presStyleCnt="3"/>
      <dgm:spPr/>
    </dgm:pt>
    <dgm:pt modelId="{59FEDA5A-CBA7-4D2D-A7E2-295BFB4CD348}" type="pres">
      <dgm:prSet presAssocID="{FA26B107-16FC-4A74-9C5C-116AAFF8E0B8}" presName="gear1dstNode" presStyleLbl="node1" presStyleIdx="0" presStyleCnt="3"/>
      <dgm:spPr/>
    </dgm:pt>
    <dgm:pt modelId="{72E80FAE-0B13-45A7-90DF-7A776DB2FE20}" type="pres">
      <dgm:prSet presAssocID="{E5F5DEBB-55C6-488F-A7CE-2D3F00EE1E74}" presName="gear2" presStyleLbl="node1" presStyleIdx="1" presStyleCnt="3" custLinFactNeighborX="43555" custLinFactNeighborY="-29765">
        <dgm:presLayoutVars>
          <dgm:chMax val="1"/>
          <dgm:bulletEnabled val="1"/>
        </dgm:presLayoutVars>
      </dgm:prSet>
      <dgm:spPr/>
    </dgm:pt>
    <dgm:pt modelId="{B4BAF544-7919-44CC-85CA-1EE256EFF852}" type="pres">
      <dgm:prSet presAssocID="{E5F5DEBB-55C6-488F-A7CE-2D3F00EE1E74}" presName="gear2srcNode" presStyleLbl="node1" presStyleIdx="1" presStyleCnt="3"/>
      <dgm:spPr/>
    </dgm:pt>
    <dgm:pt modelId="{CD4630BF-BCE1-4EEF-A275-5176C1337581}" type="pres">
      <dgm:prSet presAssocID="{E5F5DEBB-55C6-488F-A7CE-2D3F00EE1E74}" presName="gear2dstNode" presStyleLbl="node1" presStyleIdx="1" presStyleCnt="3"/>
      <dgm:spPr/>
    </dgm:pt>
    <dgm:pt modelId="{1ED6E249-5F44-4283-8D6F-3A8465A4CE28}" type="pres">
      <dgm:prSet presAssocID="{0176EB6E-27E0-47E9-8D9E-B56E8715081B}" presName="gear3" presStyleLbl="node1" presStyleIdx="2" presStyleCnt="3" custLinFactNeighborX="43793" custLinFactNeighborY="-3395"/>
      <dgm:spPr/>
    </dgm:pt>
    <dgm:pt modelId="{85FFB80A-37C5-4812-8DAB-43304F737D31}" type="pres">
      <dgm:prSet presAssocID="{0176EB6E-27E0-47E9-8D9E-B56E8715081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FAD3201D-9300-4E9F-B0E7-2312D9BE5E18}" type="pres">
      <dgm:prSet presAssocID="{0176EB6E-27E0-47E9-8D9E-B56E8715081B}" presName="gear3srcNode" presStyleLbl="node1" presStyleIdx="2" presStyleCnt="3"/>
      <dgm:spPr/>
    </dgm:pt>
    <dgm:pt modelId="{8B5F0352-E4D8-4313-892B-7690E5208C47}" type="pres">
      <dgm:prSet presAssocID="{0176EB6E-27E0-47E9-8D9E-B56E8715081B}" presName="gear3dstNode" presStyleLbl="node1" presStyleIdx="2" presStyleCnt="3"/>
      <dgm:spPr/>
    </dgm:pt>
    <dgm:pt modelId="{A50E133E-5938-4087-8184-608D59CD9A45}" type="pres">
      <dgm:prSet presAssocID="{35EFAD3E-9862-460E-889F-621196B76DFE}" presName="connector1" presStyleLbl="sibTrans2D1" presStyleIdx="0" presStyleCnt="3"/>
      <dgm:spPr/>
    </dgm:pt>
    <dgm:pt modelId="{43EE7315-8E88-4296-BAC7-D801E6D47A21}" type="pres">
      <dgm:prSet presAssocID="{B9E34FB6-085D-4D51-A89A-55F49711618C}" presName="connector2" presStyleLbl="sibTrans2D1" presStyleIdx="1" presStyleCnt="3" custLinFactNeighborX="22299" custLinFactNeighborY="-19742"/>
      <dgm:spPr/>
    </dgm:pt>
    <dgm:pt modelId="{7B3A42DE-5A49-4CC9-BCD5-1E4708E8CBB5}" type="pres">
      <dgm:prSet presAssocID="{9705ED56-AA9A-4D70-873C-B4808291DB11}" presName="connector3" presStyleLbl="sibTrans2D1" presStyleIdx="2" presStyleCnt="3" custLinFactNeighborX="40281" custLinFactNeighborY="2818"/>
      <dgm:spPr/>
    </dgm:pt>
  </dgm:ptLst>
  <dgm:cxnLst>
    <dgm:cxn modelId="{B2EC9D02-7929-497D-BB89-B419CCE9E1E1}" type="presOf" srcId="{FA26B107-16FC-4A74-9C5C-116AAFF8E0B8}" destId="{0D9EE28D-1642-4E94-BFF6-6CCBFFEDFCC7}" srcOrd="0" destOrd="0" presId="urn:microsoft.com/office/officeart/2005/8/layout/gear1"/>
    <dgm:cxn modelId="{D17D6A1C-834F-4C79-98D9-B6A5138B6CF1}" srcId="{F42355BA-A6EA-4A98-8B41-392ECA048D88}" destId="{0176EB6E-27E0-47E9-8D9E-B56E8715081B}" srcOrd="2" destOrd="0" parTransId="{BF22582A-37C1-4D02-A899-0CA9D08573A8}" sibTransId="{9705ED56-AA9A-4D70-873C-B4808291DB11}"/>
    <dgm:cxn modelId="{350BE33A-439B-49EB-B28A-2CA8E98A1364}" type="presOf" srcId="{B9E34FB6-085D-4D51-A89A-55F49711618C}" destId="{43EE7315-8E88-4296-BAC7-D801E6D47A21}" srcOrd="0" destOrd="0" presId="urn:microsoft.com/office/officeart/2005/8/layout/gear1"/>
    <dgm:cxn modelId="{D8082B43-9B5B-468F-80AB-31AFE68C4FD0}" type="presOf" srcId="{0176EB6E-27E0-47E9-8D9E-B56E8715081B}" destId="{85FFB80A-37C5-4812-8DAB-43304F737D31}" srcOrd="1" destOrd="0" presId="urn:microsoft.com/office/officeart/2005/8/layout/gear1"/>
    <dgm:cxn modelId="{9EB09172-7C6D-4E96-A812-14CDDAB50D38}" type="presOf" srcId="{0176EB6E-27E0-47E9-8D9E-B56E8715081B}" destId="{8B5F0352-E4D8-4313-892B-7690E5208C47}" srcOrd="3" destOrd="0" presId="urn:microsoft.com/office/officeart/2005/8/layout/gear1"/>
    <dgm:cxn modelId="{F2563153-983C-4CB9-AE60-237D42F15DD3}" type="presOf" srcId="{E5F5DEBB-55C6-488F-A7CE-2D3F00EE1E74}" destId="{72E80FAE-0B13-45A7-90DF-7A776DB2FE20}" srcOrd="0" destOrd="0" presId="urn:microsoft.com/office/officeart/2005/8/layout/gear1"/>
    <dgm:cxn modelId="{66FB578A-5B3B-42EF-98D9-D4EA0B812274}" type="presOf" srcId="{0176EB6E-27E0-47E9-8D9E-B56E8715081B}" destId="{1ED6E249-5F44-4283-8D6F-3A8465A4CE28}" srcOrd="0" destOrd="0" presId="urn:microsoft.com/office/officeart/2005/8/layout/gear1"/>
    <dgm:cxn modelId="{A3C21B93-E83E-4824-BC36-0FECC2B33C2A}" type="presOf" srcId="{E5F5DEBB-55C6-488F-A7CE-2D3F00EE1E74}" destId="{CD4630BF-BCE1-4EEF-A275-5176C1337581}" srcOrd="2" destOrd="0" presId="urn:microsoft.com/office/officeart/2005/8/layout/gear1"/>
    <dgm:cxn modelId="{8261D699-3D28-483A-87B7-D550B979848C}" type="presOf" srcId="{0176EB6E-27E0-47E9-8D9E-B56E8715081B}" destId="{FAD3201D-9300-4E9F-B0E7-2312D9BE5E18}" srcOrd="2" destOrd="0" presId="urn:microsoft.com/office/officeart/2005/8/layout/gear1"/>
    <dgm:cxn modelId="{E83ABD9A-5D20-4DB1-9A5C-20DC73542985}" srcId="{F42355BA-A6EA-4A98-8B41-392ECA048D88}" destId="{E5F5DEBB-55C6-488F-A7CE-2D3F00EE1E74}" srcOrd="1" destOrd="0" parTransId="{175F8834-ED9E-4F92-AB6D-965AECD63E96}" sibTransId="{B9E34FB6-085D-4D51-A89A-55F49711618C}"/>
    <dgm:cxn modelId="{D1B9129C-F443-4D4C-9E2F-38C1EBBDFEE9}" type="presOf" srcId="{FA26B107-16FC-4A74-9C5C-116AAFF8E0B8}" destId="{7EB26B3A-6ECC-49BC-8A26-1B4E7322213B}" srcOrd="1" destOrd="0" presId="urn:microsoft.com/office/officeart/2005/8/layout/gear1"/>
    <dgm:cxn modelId="{92384DAE-61FC-4659-BB18-DBCC4D859F47}" type="presOf" srcId="{9705ED56-AA9A-4D70-873C-B4808291DB11}" destId="{7B3A42DE-5A49-4CC9-BCD5-1E4708E8CBB5}" srcOrd="0" destOrd="0" presId="urn:microsoft.com/office/officeart/2005/8/layout/gear1"/>
    <dgm:cxn modelId="{901FF9C9-AC53-4374-BA01-7BA86A931D38}" type="presOf" srcId="{FA26B107-16FC-4A74-9C5C-116AAFF8E0B8}" destId="{59FEDA5A-CBA7-4D2D-A7E2-295BFB4CD348}" srcOrd="2" destOrd="0" presId="urn:microsoft.com/office/officeart/2005/8/layout/gear1"/>
    <dgm:cxn modelId="{3F609ADD-4810-4944-9663-40143034BADD}" type="presOf" srcId="{F42355BA-A6EA-4A98-8B41-392ECA048D88}" destId="{FD101E67-68E2-43DE-BE9D-24F0255BAB5A}" srcOrd="0" destOrd="0" presId="urn:microsoft.com/office/officeart/2005/8/layout/gear1"/>
    <dgm:cxn modelId="{28802EEA-F158-46EB-A71E-315F36D5A25A}" type="presOf" srcId="{E5F5DEBB-55C6-488F-A7CE-2D3F00EE1E74}" destId="{B4BAF544-7919-44CC-85CA-1EE256EFF852}" srcOrd="1" destOrd="0" presId="urn:microsoft.com/office/officeart/2005/8/layout/gear1"/>
    <dgm:cxn modelId="{DCD09DF3-3FF9-4D1B-8640-DDCB1ACD9E60}" type="presOf" srcId="{35EFAD3E-9862-460E-889F-621196B76DFE}" destId="{A50E133E-5938-4087-8184-608D59CD9A45}" srcOrd="0" destOrd="0" presId="urn:microsoft.com/office/officeart/2005/8/layout/gear1"/>
    <dgm:cxn modelId="{D4B06DF7-8842-4276-804D-B8B242B0ABB9}" srcId="{F42355BA-A6EA-4A98-8B41-392ECA048D88}" destId="{FA26B107-16FC-4A74-9C5C-116AAFF8E0B8}" srcOrd="0" destOrd="0" parTransId="{318121C7-4D3F-4968-8B00-C85A67D1BD25}" sibTransId="{35EFAD3E-9862-460E-889F-621196B76DFE}"/>
    <dgm:cxn modelId="{7A4B4805-1A60-4A86-A0A2-64C8D8AA2631}" type="presParOf" srcId="{FD101E67-68E2-43DE-BE9D-24F0255BAB5A}" destId="{0D9EE28D-1642-4E94-BFF6-6CCBFFEDFCC7}" srcOrd="0" destOrd="0" presId="urn:microsoft.com/office/officeart/2005/8/layout/gear1"/>
    <dgm:cxn modelId="{4114B4ED-9B1A-4F60-9045-47124BD9DDDA}" type="presParOf" srcId="{FD101E67-68E2-43DE-BE9D-24F0255BAB5A}" destId="{7EB26B3A-6ECC-49BC-8A26-1B4E7322213B}" srcOrd="1" destOrd="0" presId="urn:microsoft.com/office/officeart/2005/8/layout/gear1"/>
    <dgm:cxn modelId="{F182E160-31A4-4792-BECB-BCB09FFB8B9A}" type="presParOf" srcId="{FD101E67-68E2-43DE-BE9D-24F0255BAB5A}" destId="{59FEDA5A-CBA7-4D2D-A7E2-295BFB4CD348}" srcOrd="2" destOrd="0" presId="urn:microsoft.com/office/officeart/2005/8/layout/gear1"/>
    <dgm:cxn modelId="{216FE825-3308-4F99-9826-083D57E7696E}" type="presParOf" srcId="{FD101E67-68E2-43DE-BE9D-24F0255BAB5A}" destId="{72E80FAE-0B13-45A7-90DF-7A776DB2FE20}" srcOrd="3" destOrd="0" presId="urn:microsoft.com/office/officeart/2005/8/layout/gear1"/>
    <dgm:cxn modelId="{7C4A19EE-ED84-424A-B8F5-DF966D0BD63A}" type="presParOf" srcId="{FD101E67-68E2-43DE-BE9D-24F0255BAB5A}" destId="{B4BAF544-7919-44CC-85CA-1EE256EFF852}" srcOrd="4" destOrd="0" presId="urn:microsoft.com/office/officeart/2005/8/layout/gear1"/>
    <dgm:cxn modelId="{322439AF-FE48-441B-B519-7BB9BA80D6D9}" type="presParOf" srcId="{FD101E67-68E2-43DE-BE9D-24F0255BAB5A}" destId="{CD4630BF-BCE1-4EEF-A275-5176C1337581}" srcOrd="5" destOrd="0" presId="urn:microsoft.com/office/officeart/2005/8/layout/gear1"/>
    <dgm:cxn modelId="{8BBE1E32-9DAE-4C74-B2C3-6D534C73D06D}" type="presParOf" srcId="{FD101E67-68E2-43DE-BE9D-24F0255BAB5A}" destId="{1ED6E249-5F44-4283-8D6F-3A8465A4CE28}" srcOrd="6" destOrd="0" presId="urn:microsoft.com/office/officeart/2005/8/layout/gear1"/>
    <dgm:cxn modelId="{790EF27D-142C-4807-913D-B97EE7D49830}" type="presParOf" srcId="{FD101E67-68E2-43DE-BE9D-24F0255BAB5A}" destId="{85FFB80A-37C5-4812-8DAB-43304F737D31}" srcOrd="7" destOrd="0" presId="urn:microsoft.com/office/officeart/2005/8/layout/gear1"/>
    <dgm:cxn modelId="{4EC080F9-CF6D-45DF-BF1D-4718A11330A0}" type="presParOf" srcId="{FD101E67-68E2-43DE-BE9D-24F0255BAB5A}" destId="{FAD3201D-9300-4E9F-B0E7-2312D9BE5E18}" srcOrd="8" destOrd="0" presId="urn:microsoft.com/office/officeart/2005/8/layout/gear1"/>
    <dgm:cxn modelId="{F2673849-866D-4734-BADA-5DA1B25476B2}" type="presParOf" srcId="{FD101E67-68E2-43DE-BE9D-24F0255BAB5A}" destId="{8B5F0352-E4D8-4313-892B-7690E5208C47}" srcOrd="9" destOrd="0" presId="urn:microsoft.com/office/officeart/2005/8/layout/gear1"/>
    <dgm:cxn modelId="{CE39792E-A902-4E34-AECE-C6287F5D8D1E}" type="presParOf" srcId="{FD101E67-68E2-43DE-BE9D-24F0255BAB5A}" destId="{A50E133E-5938-4087-8184-608D59CD9A45}" srcOrd="10" destOrd="0" presId="urn:microsoft.com/office/officeart/2005/8/layout/gear1"/>
    <dgm:cxn modelId="{E0A106BF-0CC5-459B-915F-457F73FDE78F}" type="presParOf" srcId="{FD101E67-68E2-43DE-BE9D-24F0255BAB5A}" destId="{43EE7315-8E88-4296-BAC7-D801E6D47A21}" srcOrd="11" destOrd="0" presId="urn:microsoft.com/office/officeart/2005/8/layout/gear1"/>
    <dgm:cxn modelId="{17D8933B-8FA0-46A1-9837-4A8E824021CA}" type="presParOf" srcId="{FD101E67-68E2-43DE-BE9D-24F0255BAB5A}" destId="{7B3A42DE-5A49-4CC9-BCD5-1E4708E8CBB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67E30-B462-4989-93CA-E78907AD9464}">
      <dsp:nvSpPr>
        <dsp:cNvPr id="0" name=""/>
        <dsp:cNvSpPr/>
      </dsp:nvSpPr>
      <dsp:spPr>
        <a:xfrm rot="16200000">
          <a:off x="663426" y="-552451"/>
          <a:ext cx="1707961" cy="2907563"/>
        </a:xfrm>
        <a:prstGeom prst="round1Rect">
          <a:avLst/>
        </a:prstGeom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" kern="1200" dirty="0"/>
        </a:p>
      </dsp:txBody>
      <dsp:txXfrm rot="5400000">
        <a:off x="63625" y="47350"/>
        <a:ext cx="2907563" cy="1280971"/>
      </dsp:txXfrm>
    </dsp:sp>
    <dsp:sp modelId="{B91BCABA-39CD-48E1-8404-C44D37E4430A}">
      <dsp:nvSpPr>
        <dsp:cNvPr id="0" name=""/>
        <dsp:cNvSpPr/>
      </dsp:nvSpPr>
      <dsp:spPr>
        <a:xfrm>
          <a:off x="5978900" y="72008"/>
          <a:ext cx="2772801" cy="2438014"/>
        </a:xfrm>
        <a:prstGeom prst="round1Rect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t="1" r="-25000" b="11449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" kern="1200" dirty="0"/>
        </a:p>
      </dsp:txBody>
      <dsp:txXfrm>
        <a:off x="5978900" y="72008"/>
        <a:ext cx="2772801" cy="1828510"/>
      </dsp:txXfrm>
    </dsp:sp>
    <dsp:sp modelId="{52FB96A4-0BF7-4287-A47D-B5D17EAD24C8}">
      <dsp:nvSpPr>
        <dsp:cNvPr id="0" name=""/>
        <dsp:cNvSpPr/>
      </dsp:nvSpPr>
      <dsp:spPr>
        <a:xfrm rot="10800000">
          <a:off x="2119814" y="4057036"/>
          <a:ext cx="2232218" cy="2406907"/>
        </a:xfrm>
        <a:prstGeom prst="round1Rect">
          <a:avLst/>
        </a:prstGeom>
        <a:blipFill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168" tIns="455168" rIns="455168" bIns="455168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400" kern="1200"/>
        </a:p>
      </dsp:txBody>
      <dsp:txXfrm rot="10800000">
        <a:off x="2119814" y="4658762"/>
        <a:ext cx="2232218" cy="1805180"/>
      </dsp:txXfrm>
    </dsp:sp>
    <dsp:sp modelId="{F8C8670D-04EE-4BCC-8BFA-F177A6B35116}">
      <dsp:nvSpPr>
        <dsp:cNvPr id="0" name=""/>
        <dsp:cNvSpPr/>
      </dsp:nvSpPr>
      <dsp:spPr>
        <a:xfrm rot="5400000">
          <a:off x="5199841" y="2428425"/>
          <a:ext cx="1835987" cy="324033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E2DAC-8009-48F9-937B-F5DED116F5BB}">
      <dsp:nvSpPr>
        <dsp:cNvPr id="0" name=""/>
        <dsp:cNvSpPr/>
      </dsp:nvSpPr>
      <dsp:spPr>
        <a:xfrm>
          <a:off x="0" y="2086832"/>
          <a:ext cx="7272141" cy="2483266"/>
        </a:xfrm>
        <a:prstGeom prst="roundRect">
          <a:avLst/>
        </a:prstGeom>
        <a:blipFill rotWithShape="0">
          <a:blip xmlns:r="http://schemas.openxmlformats.org/officeDocument/2006/relationships" r:embed="rId4"/>
          <a:tile tx="0" ty="0" sx="100000" sy="100000" flip="none" algn="tl"/>
        </a:blip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1223" y="2208055"/>
        <a:ext cx="7029695" cy="22408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EE28D-1642-4E94-BFF6-6CCBFFEDFCC7}">
      <dsp:nvSpPr>
        <dsp:cNvPr id="0" name=""/>
        <dsp:cNvSpPr/>
      </dsp:nvSpPr>
      <dsp:spPr>
        <a:xfrm>
          <a:off x="1893810" y="1749794"/>
          <a:ext cx="2138637" cy="2138637"/>
        </a:xfrm>
        <a:prstGeom prst="gear9">
          <a:avLst/>
        </a:prstGeom>
        <a:solidFill>
          <a:srgbClr val="CCFF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РЕЗУЛЬТАТЫ= УРОВЕНЬ ЖИЗНИ</a:t>
          </a:r>
        </a:p>
      </dsp:txBody>
      <dsp:txXfrm>
        <a:off x="2323771" y="2250760"/>
        <a:ext cx="1278715" cy="1099303"/>
      </dsp:txXfrm>
    </dsp:sp>
    <dsp:sp modelId="{72E80FAE-0B13-45A7-90DF-7A776DB2FE20}">
      <dsp:nvSpPr>
        <dsp:cNvPr id="0" name=""/>
        <dsp:cNvSpPr/>
      </dsp:nvSpPr>
      <dsp:spPr>
        <a:xfrm>
          <a:off x="1326954" y="781341"/>
          <a:ext cx="1555372" cy="1555372"/>
        </a:xfrm>
        <a:prstGeom prst="gear6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/>
              </a:solidFill>
            </a:rPr>
            <a:t>Доходы</a:t>
          </a:r>
        </a:p>
      </dsp:txBody>
      <dsp:txXfrm>
        <a:off x="1718524" y="1175277"/>
        <a:ext cx="772232" cy="767500"/>
      </dsp:txXfrm>
    </dsp:sp>
    <dsp:sp modelId="{1ED6E249-5F44-4283-8D6F-3A8465A4CE28}">
      <dsp:nvSpPr>
        <dsp:cNvPr id="0" name=""/>
        <dsp:cNvSpPr/>
      </dsp:nvSpPr>
      <dsp:spPr>
        <a:xfrm rot="20700000">
          <a:off x="2338052" y="171249"/>
          <a:ext cx="1523947" cy="1523947"/>
        </a:xfrm>
        <a:prstGeom prst="gear6">
          <a:avLst/>
        </a:prstGeom>
        <a:solidFill>
          <a:srgbClr val="FF9999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Расходы</a:t>
          </a:r>
        </a:p>
      </dsp:txBody>
      <dsp:txXfrm rot="-20700000">
        <a:off x="2672299" y="505496"/>
        <a:ext cx="855455" cy="855455"/>
      </dsp:txXfrm>
    </dsp:sp>
    <dsp:sp modelId="{A50E133E-5938-4087-8184-608D59CD9A45}">
      <dsp:nvSpPr>
        <dsp:cNvPr id="0" name=""/>
        <dsp:cNvSpPr/>
      </dsp:nvSpPr>
      <dsp:spPr>
        <a:xfrm>
          <a:off x="1726038" y="1428964"/>
          <a:ext cx="2737456" cy="2737456"/>
        </a:xfrm>
        <a:prstGeom prst="circularArrow">
          <a:avLst>
            <a:gd name="adj1" fmla="val 4688"/>
            <a:gd name="adj2" fmla="val 299029"/>
            <a:gd name="adj3" fmla="val 2508533"/>
            <a:gd name="adj4" fmla="val 15877818"/>
            <a:gd name="adj5" fmla="val 5469"/>
          </a:avLst>
        </a:prstGeom>
        <a:solidFill>
          <a:srgbClr val="CCFF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E7315-8E88-4296-BAC7-D801E6D47A21}">
      <dsp:nvSpPr>
        <dsp:cNvPr id="0" name=""/>
        <dsp:cNvSpPr/>
      </dsp:nvSpPr>
      <dsp:spPr>
        <a:xfrm>
          <a:off x="817570" y="508810"/>
          <a:ext cx="1988932" cy="198893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A42DE-5A49-4CC9-BCD5-1E4708E8CBB5}">
      <dsp:nvSpPr>
        <dsp:cNvPr id="0" name=""/>
        <dsp:cNvSpPr/>
      </dsp:nvSpPr>
      <dsp:spPr>
        <a:xfrm>
          <a:off x="2031988" y="-100808"/>
          <a:ext cx="2144470" cy="214447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FF9999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28.png"/></Relationships>
</file>

<file path=ppt/drawing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</a:rPr>
            <a:t>Принципы формирования расходов бюджета:</a:t>
          </a:r>
          <a:r>
            <a:rPr lang="ru-RU" sz="2000" dirty="0">
              <a:solidFill>
                <a:schemeClr val="tx1"/>
              </a:solidFill>
            </a:rPr>
            <a:t> </a:t>
          </a:r>
        </a:p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0.53013</cdr:x>
      <cdr:y>0.64519</cdr:y>
    </cdr:from>
    <cdr:to>
      <cdr:x>0.66477</cdr:x>
      <cdr:y>0.84055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B529E6A-E110-468B-BCE4-3752D5F31CA6}"/>
            </a:ext>
          </a:extLst>
        </cdr:cNvPr>
        <cdr:cNvSpPr txBox="1"/>
      </cdr:nvSpPr>
      <cdr:spPr>
        <a:xfrm xmlns:a="http://schemas.openxmlformats.org/drawingml/2006/main">
          <a:off x="3600400" y="30198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0.67524</cdr:x>
      <cdr:y>0.30922</cdr:y>
    </cdr:from>
    <cdr:to>
      <cdr:x>0.89826</cdr:x>
      <cdr:y>0.71977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53247E16-DAEF-4EA8-9BE8-BE855B9A6837}"/>
            </a:ext>
          </a:extLst>
        </cdr:cNvPr>
        <cdr:cNvSpPr txBox="1"/>
      </cdr:nvSpPr>
      <cdr:spPr>
        <a:xfrm xmlns:a="http://schemas.openxmlformats.org/drawingml/2006/main">
          <a:off x="5877504" y="1268343"/>
          <a:ext cx="1941238" cy="1683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по разделам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(подразделам)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функциональной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структуры</a:t>
          </a:r>
          <a:endParaRPr lang="ru-RU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0.22789</cdr:y>
    </cdr:from>
    <cdr:to>
      <cdr:x>0.80703</cdr:x>
      <cdr:y>0.72661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63F2674-D4B9-4824-9979-BEF5DDCCE91E}"/>
            </a:ext>
          </a:extLst>
        </cdr:cNvPr>
        <cdr:cNvSpPr txBox="1"/>
      </cdr:nvSpPr>
      <cdr:spPr>
        <a:xfrm xmlns:a="http://schemas.openxmlformats.org/drawingml/2006/main">
          <a:off x="0" y="707531"/>
          <a:ext cx="3047899" cy="1548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государственным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и муниципальным 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программам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0.01626</cdr:x>
      <cdr:y>0</cdr:y>
    </cdr:from>
    <cdr:to>
      <cdr:x>0.99187</cdr:x>
      <cdr:y>0.98048</cdr:y>
    </cdr:to>
    <cdr:pic>
      <cdr:nvPicPr>
        <cdr:cNvPr id="6" name="Рисунок 5">
          <a:extLst xmlns:a="http://schemas.openxmlformats.org/drawingml/2006/main">
            <a:ext uri="{FF2B5EF4-FFF2-40B4-BE49-F238E27FC236}">
              <a16:creationId xmlns:a16="http://schemas.microsoft.com/office/drawing/2014/main" id="{B0940A3F-64BB-45C2-B41F-C5EA923B3B64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 cstate="print">
          <a:duotone>
            <a:schemeClr val="bg2">
              <a:shade val="45000"/>
              <a:satMod val="135000"/>
            </a:schemeClr>
            <a:prstClr val="white"/>
          </a:duotone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artisticBlur/>
                  </a14:imgEffect>
                </a14:imgLayer>
              </a14:imgProps>
            </a:ext>
          </a:extLst>
        </a:blip>
        <a:srcRect xmlns:a="http://schemas.openxmlformats.org/drawingml/2006/main" l="962" t="21045" r="40192" b="41555"/>
        <a:stretch xmlns:a="http://schemas.openxmlformats.org/drawingml/2006/main"/>
      </cdr:blipFill>
      <cdr:spPr bwMode="auto">
        <a:xfrm xmlns:a="http://schemas.openxmlformats.org/drawingml/2006/main">
          <a:off x="144015" y="0"/>
          <a:ext cx="8640962" cy="554461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0.48987</cdr:x>
      <cdr:y>0.25548</cdr:y>
    </cdr:from>
    <cdr:to>
      <cdr:x>0.80487</cdr:x>
      <cdr:y>0.38322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338736" y="1296144"/>
          <a:ext cx="2789950" cy="648080"/>
        </a:xfrm>
        <a:prstGeom xmlns:a="http://schemas.openxmlformats.org/drawingml/2006/main" prst="rect">
          <a:avLst/>
        </a:prstGeom>
        <a:ln xmlns:a="http://schemas.openxmlformats.org/drawingml/2006/main" w="76200">
          <a:solidFill>
            <a:schemeClr val="accent5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200" dirty="0"/>
            <a:t>Исполнение:</a:t>
          </a:r>
        </a:p>
        <a:p xmlns:a="http://schemas.openxmlformats.org/drawingml/2006/main">
          <a:r>
            <a:rPr lang="ru-RU" sz="1200" dirty="0"/>
            <a:t>111,8 % к первоначальному и </a:t>
          </a:r>
        </a:p>
        <a:p xmlns:a="http://schemas.openxmlformats.org/drawingml/2006/main">
          <a:r>
            <a:rPr lang="ru-RU" sz="1200" dirty="0"/>
            <a:t>108,7 % к уточненному планам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0.00875</cdr:x>
      <cdr:y>0.66708</cdr:y>
    </cdr:from>
    <cdr:to>
      <cdr:x>0.35772</cdr:x>
      <cdr:y>0.80901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77498" y="3384382"/>
          <a:ext cx="3090853" cy="720071"/>
        </a:xfrm>
        <a:prstGeom xmlns:a="http://schemas.openxmlformats.org/drawingml/2006/main" prst="rect">
          <a:avLst/>
        </a:prstGeom>
        <a:ln xmlns:a="http://schemas.openxmlformats.org/drawingml/2006/main" w="76200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/>
            <a:t>Исполнение: </a:t>
          </a:r>
        </a:p>
        <a:p xmlns:a="http://schemas.openxmlformats.org/drawingml/2006/main">
          <a:r>
            <a:rPr lang="ru-RU" sz="1200" dirty="0"/>
            <a:t>146,2 % к первоначальному и </a:t>
          </a:r>
        </a:p>
        <a:p xmlns:a="http://schemas.openxmlformats.org/drawingml/2006/main">
          <a:r>
            <a:rPr lang="ru-RU" sz="1200" dirty="0"/>
            <a:t>98,4 % к уточненному планам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0.36585</cdr:x>
      <cdr:y>0.40747</cdr:y>
    </cdr:from>
    <cdr:to>
      <cdr:x>0.78049</cdr:x>
      <cdr:y>0.47983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240360" y="2304257"/>
          <a:ext cx="3672444" cy="409169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762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/>
            <a:t>27,2 % общего объема поступлений</a:t>
          </a:r>
        </a:p>
        <a:p xmlns:a="http://schemas.openxmlformats.org/drawingml/2006/main">
          <a:endParaRPr lang="ru-RU" sz="1600" b="1" dirty="0"/>
        </a:p>
      </cdr:txBody>
    </cdr:sp>
  </cdr:relSizeAnchor>
  <cdr:relSizeAnchor xmlns:cdr="http://schemas.openxmlformats.org/drawingml/2006/chartDrawing">
    <cdr:from>
      <cdr:x>0.04375</cdr:x>
      <cdr:y>0.8374</cdr:y>
    </cdr:from>
    <cdr:to>
      <cdr:x>0.49593</cdr:x>
      <cdr:y>0.90836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387492" y="4735518"/>
          <a:ext cx="4004995" cy="401281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7620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/>
            <a:t>72,8 %  общего объема поступлений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0.00048</cdr:x>
      <cdr:y>0.11971</cdr:y>
    </cdr:from>
    <cdr:to>
      <cdr:x>0.61157</cdr:x>
      <cdr:y>0.18255</cdr:y>
    </cdr:to>
    <cdr:pic>
      <cdr:nvPicPr>
        <cdr:cNvPr id="5" name="chart">
          <a:extLst xmlns:a="http://schemas.openxmlformats.org/drawingml/2006/main">
            <a:ext uri="{FF2B5EF4-FFF2-40B4-BE49-F238E27FC236}">
              <a16:creationId xmlns:a16="http://schemas.microsoft.com/office/drawing/2014/main" id="{68BE80A8-E93A-467A-A64B-57A672104BF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297" y="720080"/>
          <a:ext cx="5456393" cy="37798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0.21117</cdr:y>
    </cdr:from>
    <cdr:to>
      <cdr:x>1</cdr:x>
      <cdr:y>0.27401</cdr:y>
    </cdr:to>
    <cdr:pic>
      <cdr:nvPicPr>
        <cdr:cNvPr id="8" name="chart">
          <a:extLst xmlns:a="http://schemas.openxmlformats.org/drawingml/2006/main">
            <a:ext uri="{FF2B5EF4-FFF2-40B4-BE49-F238E27FC236}">
              <a16:creationId xmlns:a16="http://schemas.microsoft.com/office/drawing/2014/main" id="{CC70FA2D-C678-482B-A9E7-804ABD71920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0" y="1270187"/>
          <a:ext cx="8928992" cy="37798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0.29143</cdr:y>
    </cdr:from>
    <cdr:to>
      <cdr:x>1</cdr:x>
      <cdr:y>0.35427</cdr:y>
    </cdr:to>
    <cdr:pic>
      <cdr:nvPicPr>
        <cdr:cNvPr id="10" name="chart">
          <a:extLst xmlns:a="http://schemas.openxmlformats.org/drawingml/2006/main">
            <a:ext uri="{FF2B5EF4-FFF2-40B4-BE49-F238E27FC236}">
              <a16:creationId xmlns:a16="http://schemas.microsoft.com/office/drawing/2014/main" id="{C736D9BF-308A-4D87-BADB-D60EE2EC14D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0" y="1752972"/>
          <a:ext cx="8928992" cy="37798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0.00451</cdr:x>
      <cdr:y>0.39207</cdr:y>
    </cdr:from>
    <cdr:to>
      <cdr:x>0.36638</cdr:x>
      <cdr:y>0.45491</cdr:y>
    </cdr:to>
    <cdr:pic>
      <cdr:nvPicPr>
        <cdr:cNvPr id="11" name="chart">
          <a:extLst xmlns:a="http://schemas.openxmlformats.org/drawingml/2006/main">
            <a:ext uri="{FF2B5EF4-FFF2-40B4-BE49-F238E27FC236}">
              <a16:creationId xmlns:a16="http://schemas.microsoft.com/office/drawing/2014/main" id="{C417DF18-0E3F-44E9-9E33-DFEA4FF00C9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>
          <a:off x="40287" y="2358319"/>
          <a:ext cx="3231160" cy="377985"/>
        </a:xfrm>
        <a:prstGeom xmlns:a="http://schemas.openxmlformats.org/drawingml/2006/main" prst="rect">
          <a:avLst/>
        </a:prstGeom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0.07924</cdr:x>
      <cdr:y>0.24217</cdr:y>
    </cdr:from>
    <cdr:to>
      <cdr:x>0.32367</cdr:x>
      <cdr:y>0.6074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827" y="1122130"/>
          <a:ext cx="2164951" cy="1692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Всего расходов</a:t>
          </a:r>
        </a:p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1 059 847,8 </a:t>
          </a:r>
          <a:r>
            <a:rPr lang="ru-RU" sz="2400" b="1" dirty="0"/>
            <a:t>тыс.руб.</a:t>
          </a:r>
        </a:p>
      </cdr:txBody>
    </cdr:sp>
  </cdr:relSizeAnchor>
  <cdr:relSizeAnchor xmlns:cdr="http://schemas.openxmlformats.org/drawingml/2006/chartDrawing">
    <cdr:from>
      <cdr:x>0.91266</cdr:x>
      <cdr:y>0.03008</cdr:y>
    </cdr:from>
    <cdr:to>
      <cdr:x>0.9777</cdr:x>
      <cdr:y>0.0852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ADB306ED-9E73-42CD-8809-7BA24BD119BA}"/>
            </a:ext>
          </a:extLst>
        </cdr:cNvPr>
        <cdr:cNvSpPr/>
      </cdr:nvSpPr>
      <cdr:spPr>
        <a:xfrm xmlns:a="http://schemas.openxmlformats.org/drawingml/2006/main">
          <a:off x="8083401" y="143623"/>
          <a:ext cx="576058" cy="26317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5,7%</a:t>
          </a:r>
        </a:p>
      </cdr:txBody>
    </cdr:sp>
  </cdr:relSizeAnchor>
  <cdr:relSizeAnchor xmlns:cdr="http://schemas.openxmlformats.org/drawingml/2006/chartDrawing">
    <cdr:from>
      <cdr:x>0.91548</cdr:x>
      <cdr:y>0.17396</cdr:y>
    </cdr:from>
    <cdr:to>
      <cdr:x>0.98052</cdr:x>
      <cdr:y>0.22529</cdr:y>
    </cdr:to>
    <cdr:sp macro="" textlink="">
      <cdr:nvSpPr>
        <cdr:cNvPr id="7" name="Прямоугольник 6">
          <a:extLst xmlns:a="http://schemas.openxmlformats.org/drawingml/2006/main">
            <a:ext uri="{FF2B5EF4-FFF2-40B4-BE49-F238E27FC236}">
              <a16:creationId xmlns:a16="http://schemas.microsoft.com/office/drawing/2014/main" id="{AC33267E-D76F-4CE1-A6B4-2317E27C4FD1}"/>
            </a:ext>
          </a:extLst>
        </cdr:cNvPr>
        <cdr:cNvSpPr/>
      </cdr:nvSpPr>
      <cdr:spPr>
        <a:xfrm xmlns:a="http://schemas.openxmlformats.org/drawingml/2006/main">
          <a:off x="8108428" y="799953"/>
          <a:ext cx="576064" cy="2360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0,4%</a:t>
          </a:r>
        </a:p>
      </cdr:txBody>
    </cdr:sp>
  </cdr:relSizeAnchor>
  <cdr:relSizeAnchor xmlns:cdr="http://schemas.openxmlformats.org/drawingml/2006/chartDrawing">
    <cdr:from>
      <cdr:x>0.91548</cdr:x>
      <cdr:y>0.0959</cdr:y>
    </cdr:from>
    <cdr:to>
      <cdr:x>0.98052</cdr:x>
      <cdr:y>0.15102</cdr:y>
    </cdr:to>
    <cdr:sp macro="" textlink="">
      <cdr:nvSpPr>
        <cdr:cNvPr id="8" name="Прямоугольник 7">
          <a:extLst xmlns:a="http://schemas.openxmlformats.org/drawingml/2006/main">
            <a:ext uri="{FF2B5EF4-FFF2-40B4-BE49-F238E27FC236}">
              <a16:creationId xmlns:a16="http://schemas.microsoft.com/office/drawing/2014/main" id="{359F7A08-4292-4843-9D5D-12B8D26FB567}"/>
            </a:ext>
          </a:extLst>
        </cdr:cNvPr>
        <cdr:cNvSpPr/>
      </cdr:nvSpPr>
      <cdr:spPr>
        <a:xfrm xmlns:a="http://schemas.openxmlformats.org/drawingml/2006/main">
          <a:off x="8108428" y="441006"/>
          <a:ext cx="576064" cy="2534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0,1%</a:t>
          </a:r>
        </a:p>
      </cdr:txBody>
    </cdr:sp>
  </cdr:relSizeAnchor>
  <cdr:relSizeAnchor xmlns:cdr="http://schemas.openxmlformats.org/drawingml/2006/chartDrawing">
    <cdr:from>
      <cdr:x>0.39962</cdr:x>
      <cdr:y>0.41787</cdr:y>
    </cdr:from>
    <cdr:to>
      <cdr:x>1</cdr:x>
      <cdr:y>0.7084</cdr:y>
    </cdr:to>
    <cdr:sp macro="" textlink="">
      <cdr:nvSpPr>
        <cdr:cNvPr id="11" name="Прямоугольник: скругленные углы 10">
          <a:extLst xmlns:a="http://schemas.openxmlformats.org/drawingml/2006/main">
            <a:ext uri="{FF2B5EF4-FFF2-40B4-BE49-F238E27FC236}">
              <a16:creationId xmlns:a16="http://schemas.microsoft.com/office/drawing/2014/main" id="{990C8399-DEAD-4EE3-949F-EE9FD483EFAE}"/>
            </a:ext>
          </a:extLst>
        </cdr:cNvPr>
        <cdr:cNvSpPr/>
      </cdr:nvSpPr>
      <cdr:spPr>
        <a:xfrm xmlns:a="http://schemas.openxmlformats.org/drawingml/2006/main">
          <a:off x="3539428" y="1995181"/>
          <a:ext cx="5317556" cy="1387176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57150">
          <a:solidFill>
            <a:schemeClr val="accent2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47DAC-9503-4153-B521-424AA8AD59FD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D57FC-3B82-4A09-AA49-5C8FC17C5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0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804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8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3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7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9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12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0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87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6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3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0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85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15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9.jpeg"/><Relationship Id="rId5" Type="http://schemas.openxmlformats.org/officeDocument/2006/relationships/diagramColors" Target="../diagrams/colors1.xml"/><Relationship Id="rId15" Type="http://schemas.openxmlformats.org/officeDocument/2006/relationships/comments" Target="../comments/comment1.xml"/><Relationship Id="rId10" Type="http://schemas.openxmlformats.org/officeDocument/2006/relationships/image" Target="../media/image8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knnov.nubex.ru/4796/4921/5022/5042/" TargetMode="External"/><Relationship Id="rId2" Type="http://schemas.openxmlformats.org/officeDocument/2006/relationships/hyperlink" Target="https://dknnov.nubex.ru/4796/4921/5022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knnov.nubex.ru/7892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diagramLayout" Target="../diagrams/layout2.xml"/><Relationship Id="rId12" Type="http://schemas.openxmlformats.org/officeDocument/2006/relationships/chart" Target="../charts/chart11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image" Target="../media/image23.jpeg"/><Relationship Id="rId5" Type="http://schemas.openxmlformats.org/officeDocument/2006/relationships/image" Target="../media/image22.jpeg"/><Relationship Id="rId15" Type="http://schemas.openxmlformats.org/officeDocument/2006/relationships/image" Target="../media/image26.jpeg"/><Relationship Id="rId10" Type="http://schemas.microsoft.com/office/2007/relationships/diagramDrawing" Target="../diagrams/drawing2.xml"/><Relationship Id="rId4" Type="http://schemas.openxmlformats.org/officeDocument/2006/relationships/image" Target="../media/image21.jpeg"/><Relationship Id="rId9" Type="http://schemas.openxmlformats.org/officeDocument/2006/relationships/diagramColors" Target="../diagrams/colors2.xml"/><Relationship Id="rId1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emf"/><Relationship Id="rId2" Type="http://schemas.openxmlformats.org/officeDocument/2006/relationships/chart" Target="../charts/chart21.xml"/><Relationship Id="rId16" Type="http://schemas.openxmlformats.org/officeDocument/2006/relationships/comments" Target="../comments/commen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jpeg"/><Relationship Id="rId4" Type="http://schemas.openxmlformats.org/officeDocument/2006/relationships/image" Target="../media/image51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xVjEFOw0AMRXMAxBnCnmFIixSlh0FySaBD0hjNmEHDqqnEDok1W06ACoVS1JzBcwJ2XAGJFa7Epgvb_-s__wnR1Ujr8_GRvdZgyZw1lR4Mi0GW60vjkVr0WDryqLyaoqvRywSF4wYcGVVDbSqFZME1Rlm49YaCURdlpVqYYBmAXACFTnraICi5qiUryE47JLzm5ziLc17xZqvT2PGSP-O93DX3_MJ9Gu9EvMcH_oidkAuh-E0eFtyL3Ugoil__w_4wjTMp3bqlpCvZO3mSnRTD7LjI8jzpfve_fh5vnr5P5yPYmx78Ae8qkAI" TargetMode="External"/><Relationship Id="rId7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T0wvytfNSy3XKyrVty-wNTS0sDRiuLDrwoaLDRebLuy4sBfEVrjYeGHrhd0Xe4D0rgv7Lmy-sE_hYiuQsf1i_4WdFxuBKjcBVV3YBtSw6cI-IHcvUBLIurAFKrlPR-FiA9BQEG8rUHYHkESRZzA0sTQ2NLA0NjNhuBTR4rb7waw9dxxm1ar3NnoAADToZKw" TargetMode="External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y8v1ysoLk3JL0ktSkzRKyrVL8hMLiktStUryCiwz0yxNTQwNDRiuLDrwoaLDRebLuy4sBfEVrjYeGHrhd0Xe4D0rgv7Lmy-sE_hYiuQsf1i_4WdFxuBKjcBVV3YBtSw6cI-IHcvUBLIurAFKrlPR-FiA9BQEG8rUHYHkESRZzA0sTQ2NLA0NjNh0LWrWxa3Y-rLBa2T6-vszTcBAFoPa4Q" TargetMode="External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chart" Target="../charts/chart29.xml"/><Relationship Id="rId4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emf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#Par6482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hyperlink" Target="#Par6254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13" Type="http://schemas.openxmlformats.org/officeDocument/2006/relationships/image" Target="../media/image83.jpeg"/><Relationship Id="rId18" Type="http://schemas.openxmlformats.org/officeDocument/2006/relationships/hyperlink" Target="mailto:dkbudget@inbox.ru" TargetMode="External"/><Relationship Id="rId3" Type="http://schemas.openxmlformats.org/officeDocument/2006/relationships/hyperlink" Target="http://dk.nnov.ru/executive/strukture/finansi/" TargetMode="External"/><Relationship Id="rId7" Type="http://schemas.openxmlformats.org/officeDocument/2006/relationships/image" Target="../media/image81.jpeg"/><Relationship Id="rId12" Type="http://schemas.openxmlformats.org/officeDocument/2006/relationships/hyperlink" Target="http://www.goszakaz.nnov.ru/index.html" TargetMode="External"/><Relationship Id="rId17" Type="http://schemas.openxmlformats.org/officeDocument/2006/relationships/hyperlink" Target="mailto:official@adm.dkn.nnov.ru" TargetMode="External"/><Relationship Id="rId2" Type="http://schemas.openxmlformats.org/officeDocument/2006/relationships/hyperlink" Target="http://dk.nnov.ru/" TargetMode="External"/><Relationship Id="rId16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11" Type="http://schemas.openxmlformats.org/officeDocument/2006/relationships/hyperlink" Target="https://dknnov.nubex.ru/4796/4921/5022/5042/" TargetMode="External"/><Relationship Id="rId5" Type="http://schemas.openxmlformats.org/officeDocument/2006/relationships/hyperlink" Target="http://dk.nnov.ru/faq/territoria/NewSection_418" TargetMode="External"/><Relationship Id="rId15" Type="http://schemas.openxmlformats.org/officeDocument/2006/relationships/image" Target="../media/image84.jpeg"/><Relationship Id="rId10" Type="http://schemas.openxmlformats.org/officeDocument/2006/relationships/hyperlink" Target="http://dk.nnov.ru/upravlenie-finansov/" TargetMode="External"/><Relationship Id="rId19" Type="http://schemas.openxmlformats.org/officeDocument/2006/relationships/image" Target="../media/image86.png"/><Relationship Id="rId4" Type="http://schemas.openxmlformats.org/officeDocument/2006/relationships/hyperlink" Target="http://gu.nnov.ru/" TargetMode="External"/><Relationship Id="rId9" Type="http://schemas.openxmlformats.org/officeDocument/2006/relationships/hyperlink" Target="https://dknnov.nubex.ru/4796/4921/5022/5036/" TargetMode="External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EE809-1F8D-4F44-A176-99B374BACD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E7808F-420B-4447-A2E0-39E417962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8B29536-6EC1-47B5-AA77-FE68142C62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6413466"/>
              </p:ext>
            </p:extLst>
          </p:nvPr>
        </p:nvGraphicFramePr>
        <p:xfrm>
          <a:off x="146256" y="218813"/>
          <a:ext cx="8784976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1" descr="C:\Users\soab14.DKRUF\Documents\БЮДЖЕТ ДЛЯ ГРАЖДАН\Герб.jpg">
            <a:extLst>
              <a:ext uri="{FF2B5EF4-FFF2-40B4-BE49-F238E27FC236}">
                <a16:creationId xmlns:a16="http://schemas.microsoft.com/office/drawing/2014/main" id="{DF3EF630-35F4-4C27-B8B1-7F85932C1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60648"/>
            <a:ext cx="830840" cy="718338"/>
          </a:xfrm>
          <a:prstGeom prst="rect">
            <a:avLst/>
          </a:prstGeom>
          <a:solidFill>
            <a:srgbClr val="CCFF66"/>
          </a:solidFill>
          <a:ln w="76200">
            <a:solidFill>
              <a:schemeClr val="accent5">
                <a:lumMod val="7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F50A02-C9E9-4654-83FC-91B4598972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68" y="1945288"/>
            <a:ext cx="2664296" cy="176035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412965E-9399-498C-9ECC-8FD99D9CD73D}"/>
              </a:ext>
            </a:extLst>
          </p:cNvPr>
          <p:cNvSpPr/>
          <p:nvPr/>
        </p:nvSpPr>
        <p:spPr>
          <a:xfrm>
            <a:off x="7452320" y="1983110"/>
            <a:ext cx="1296144" cy="1373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9782C52-D12B-47DC-9D24-EB350512638A}"/>
              </a:ext>
            </a:extLst>
          </p:cNvPr>
          <p:cNvSpPr/>
          <p:nvPr/>
        </p:nvSpPr>
        <p:spPr>
          <a:xfrm>
            <a:off x="7604720" y="5237609"/>
            <a:ext cx="1296144" cy="1373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53761EC-1AFB-47F4-A8EF-C7CF8176CB75}"/>
              </a:ext>
            </a:extLst>
          </p:cNvPr>
          <p:cNvSpPr/>
          <p:nvPr/>
        </p:nvSpPr>
        <p:spPr>
          <a:xfrm>
            <a:off x="7415200" y="3160971"/>
            <a:ext cx="1296144" cy="1373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9513CDF-BA75-464E-AA56-10582BA1FF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34" y="3727635"/>
            <a:ext cx="2168624" cy="16051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5C0C605-9B9F-47D5-B9A9-EF080C31B7FE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" t="20244" r="11170" b="19023"/>
          <a:stretch/>
        </p:blipFill>
        <p:spPr bwMode="auto">
          <a:xfrm>
            <a:off x="243136" y="5335626"/>
            <a:ext cx="2168624" cy="1303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0FE622C-5403-4BA2-B7FC-C28E4E4DB7C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125152"/>
            <a:ext cx="2744688" cy="182958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A4495DD-6E54-4ED6-AE6E-55D5FC5F4C2F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2020"/>
            <a:ext cx="3024336" cy="1994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41D3D55-A4A6-4583-86F8-FB033F9F736C}"/>
              </a:ext>
            </a:extLst>
          </p:cNvPr>
          <p:cNvPicPr/>
          <p:nvPr/>
        </p:nvPicPr>
        <p:blipFill rotWithShape="1">
          <a:blip r:embed="rId13"/>
          <a:srcRect l="13125" t="27284" r="13854" b="55758"/>
          <a:stretch/>
        </p:blipFill>
        <p:spPr bwMode="auto">
          <a:xfrm>
            <a:off x="4572000" y="4886587"/>
            <a:ext cx="4272042" cy="1752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2CFC924-03E9-4661-8569-3FC8C03ADC4C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902516"/>
            <a:ext cx="1874344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Двойная волна 23">
            <a:extLst>
              <a:ext uri="{FF2B5EF4-FFF2-40B4-BE49-F238E27FC236}">
                <a16:creationId xmlns:a16="http://schemas.microsoft.com/office/drawing/2014/main" id="{8D730BC0-1F14-474A-AB3B-727FAD6454CA}"/>
              </a:ext>
            </a:extLst>
          </p:cNvPr>
          <p:cNvSpPr/>
          <p:nvPr/>
        </p:nvSpPr>
        <p:spPr>
          <a:xfrm>
            <a:off x="1907704" y="1845059"/>
            <a:ext cx="5666648" cy="3510782"/>
          </a:xfrm>
          <a:prstGeom prst="doubleWav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9000">
                <a:schemeClr val="bg1"/>
              </a:gs>
              <a:gs pos="63000">
                <a:schemeClr val="tx2">
                  <a:lumMod val="60000"/>
                  <a:lumOff val="40000"/>
                </a:schemeClr>
              </a:gs>
              <a:gs pos="100000">
                <a:srgbClr val="FF5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 ДЛЯ ГРАЖДАН</a:t>
            </a:r>
            <a:b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Решению Земского собрания Дальнеконстантиновского муниципального района Нижегородской области</a:t>
            </a:r>
            <a:b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отчета об исполнении бюджета Дальнеконстантиновского муниципального района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2021 год</a:t>
            </a: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от 26.05.2022 года №51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642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8000">
              <a:schemeClr val="accent5">
                <a:lumMod val="20000"/>
                <a:lumOff val="80000"/>
              </a:schemeClr>
            </a:gs>
            <a:gs pos="33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57606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bg1"/>
              </a:gs>
              <a:gs pos="5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             </a:t>
            </a:r>
            <a:r>
              <a:rPr lang="ru-RU" sz="3200" b="1" dirty="0">
                <a:solidFill>
                  <a:schemeClr val="tx1"/>
                </a:solidFill>
              </a:rPr>
              <a:t>  </a:t>
            </a:r>
            <a:r>
              <a:rPr lang="ru-RU" sz="3200" i="1" dirty="0">
                <a:solidFill>
                  <a:schemeClr val="tx1"/>
                </a:solidFill>
              </a:rPr>
              <a:t>Уважаемые </a:t>
            </a:r>
            <a:r>
              <a:rPr lang="ru-RU" sz="3200" i="1" dirty="0" err="1">
                <a:solidFill>
                  <a:schemeClr val="tx1"/>
                </a:solidFill>
              </a:rPr>
              <a:t>Дальнеконстантиновцы</a:t>
            </a:r>
            <a:r>
              <a:rPr lang="ru-RU" sz="3200" i="1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92696"/>
            <a:ext cx="9144000" cy="6165304"/>
          </a:xfrm>
          <a:gradFill>
            <a:gsLst>
              <a:gs pos="0">
                <a:srgbClr val="FF9999"/>
              </a:gs>
              <a:gs pos="9000">
                <a:schemeClr val="tx2">
                  <a:lumMod val="20000"/>
                  <a:lumOff val="80000"/>
                </a:schemeClr>
              </a:gs>
              <a:gs pos="17000">
                <a:schemeClr val="bg1"/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algn="just"/>
            <a:r>
              <a:rPr lang="ru-RU" sz="300" b="1" dirty="0">
                <a:solidFill>
                  <a:schemeClr val="tx1"/>
                </a:solidFill>
              </a:rPr>
              <a:t>	</a:t>
            </a:r>
            <a:endParaRPr lang="ru-RU" sz="300" dirty="0">
              <a:solidFill>
                <a:schemeClr val="tx1"/>
              </a:solidFill>
            </a:endParaRPr>
          </a:p>
          <a:p>
            <a:pPr algn="r"/>
            <a:r>
              <a:rPr lang="ru-RU" sz="4000" i="1" dirty="0">
                <a:solidFill>
                  <a:schemeClr val="tx1"/>
                </a:solidFill>
              </a:rPr>
              <a:t>Перед вами информационная брошюра</a:t>
            </a:r>
            <a:r>
              <a:rPr lang="en-US" sz="4000" i="1" dirty="0">
                <a:solidFill>
                  <a:schemeClr val="tx1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«Бюджет для граждан», </a:t>
            </a:r>
            <a:r>
              <a:rPr lang="en-US" sz="4000" i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4000" i="1" dirty="0">
                <a:solidFill>
                  <a:schemeClr val="tx1"/>
                </a:solidFill>
              </a:rPr>
              <a:t>разработанная управлением финансов, по Решению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Земского собрания Дальнеконстантиновского муниципального района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«О</a:t>
            </a:r>
            <a:r>
              <a:rPr lang="ru-RU" sz="4000" i="1" dirty="0">
                <a:solidFill>
                  <a:schemeClr val="tx1"/>
                </a:solidFill>
              </a:rPr>
              <a:t>б</a:t>
            </a:r>
            <a:r>
              <a:rPr lang="en-US" sz="4000" i="1" dirty="0">
                <a:solidFill>
                  <a:schemeClr val="tx1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у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тверждении отчета об исполнении бюджета 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 err="1">
                <a:solidFill>
                  <a:schemeClr val="tx1"/>
                </a:solidFill>
                <a:cs typeface="Arial" panose="020B0604020202020204" pitchFamily="34" charset="0"/>
              </a:rPr>
              <a:t>Дальнеконстантинов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кого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муниципального района за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2021 год» </a:t>
            </a:r>
            <a:r>
              <a:rPr lang="ru-RU" sz="4000" i="1" dirty="0">
                <a:solidFill>
                  <a:schemeClr val="tx1"/>
                </a:solidFill>
              </a:rPr>
              <a:t>- главного финансового документа района. </a:t>
            </a:r>
          </a:p>
          <a:p>
            <a:pPr algn="just"/>
            <a:r>
              <a:rPr lang="ru-RU" sz="3800" i="1" dirty="0"/>
              <a:t>	</a:t>
            </a:r>
            <a:r>
              <a:rPr lang="ru-RU" sz="3800" i="1" dirty="0">
                <a:solidFill>
                  <a:schemeClr val="tx1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Мы постарались в доступной и краткой форме представить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социальной политики и занятости населения, культуры, сельского хозяйства и в других сферах.</a:t>
            </a:r>
          </a:p>
          <a:p>
            <a:pPr algn="just"/>
            <a:r>
              <a:rPr lang="ru-RU" sz="4000" i="1" dirty="0">
                <a:solidFill>
                  <a:schemeClr val="tx1"/>
                </a:solidFill>
              </a:rPr>
              <a:t>	 «Бюджет для граждан» нацелен на широкий круг пользователей – всех жителей Дальнеконстантиновского муниципального района, которые д</a:t>
            </a:r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олжны быть уверены, что передаваемые ими, как налогоплательщиками, средства используются эффективно, дают положительный результат, проявляющийся во всех сферах жизнедеятельности как для каждого человека и каждой семьи, так и для общества в целом. </a:t>
            </a:r>
            <a:endParaRPr lang="ru-RU" sz="4000" i="1" dirty="0">
              <a:solidFill>
                <a:schemeClr val="tx1"/>
              </a:solidFill>
            </a:endParaRPr>
          </a:p>
          <a:p>
            <a:pPr algn="just"/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	Одной из ключевых наших задач является обеспечение открытости и прозрачности муниципальных финансов, расширение практики общественного участия. Именно с этой целью  разработан «Бюджет для граждан» и применяется практика </a:t>
            </a:r>
            <a:r>
              <a:rPr lang="ru-RU" altLang="ru-RU" sz="40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публичных слушаний.</a:t>
            </a:r>
            <a:endParaRPr lang="ru-RU" sz="4000" b="1" i="1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ru-RU" sz="4000" i="1" dirty="0">
                <a:solidFill>
                  <a:schemeClr val="tx1"/>
                </a:solidFill>
              </a:rPr>
              <a:t>	</a:t>
            </a:r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На официальном сайте Дальнеконстантиновского района в разделе </a:t>
            </a:r>
            <a:r>
              <a:rPr lang="ru-RU" altLang="ru-RU" sz="4000" i="1" dirty="0">
                <a:solidFill>
                  <a:srgbClr val="0000FF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«Управление финансов» </a:t>
            </a:r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можно ознакомиться </a:t>
            </a:r>
            <a:r>
              <a:rPr lang="ru-RU" sz="4000" i="1" dirty="0">
                <a:solidFill>
                  <a:schemeClr val="tx1"/>
                </a:solidFill>
              </a:rPr>
              <a:t>с данной и другими брошюрами (</a:t>
            </a:r>
            <a:r>
              <a:rPr lang="ru-RU" sz="4000" i="1" u="sng" dirty="0">
                <a:solidFill>
                  <a:srgbClr val="0000FF"/>
                </a:solidFill>
                <a:hlinkClick r:id="rId3"/>
              </a:rPr>
              <a:t>раздел «Бюджет для граждан»)</a:t>
            </a:r>
            <a:r>
              <a:rPr lang="ru-RU" sz="4000" i="1" dirty="0">
                <a:solidFill>
                  <a:srgbClr val="0000FF"/>
                </a:solidFill>
                <a:hlinkClick r:id="rId3"/>
              </a:rPr>
              <a:t>,</a:t>
            </a:r>
            <a:r>
              <a:rPr lang="ru-RU" sz="4000" i="1" dirty="0">
                <a:solidFill>
                  <a:srgbClr val="0000FF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с деятельностью структурного подразделения, другими «сферами» бюджетного процесса района, итогами его исполнения, получить другую интересующую Вас информацию, а также задать вопрос, получить ответ, оставить отзыв или предложение, используя рубрику </a:t>
            </a:r>
            <a:r>
              <a:rPr lang="ru-RU" sz="4000" i="1" dirty="0"/>
              <a:t> </a:t>
            </a:r>
            <a:r>
              <a:rPr lang="ru-RU" sz="4000" i="1" u="sng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«приемная граждан».</a:t>
            </a:r>
            <a:endParaRPr lang="ru-RU" altLang="ru-RU" sz="4000" i="1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ru-RU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2500" i="1" dirty="0">
                <a:solidFill>
                  <a:schemeClr val="tx1"/>
                </a:solidFill>
              </a:rPr>
              <a:t>С уважением, Фирова И.Н.</a:t>
            </a:r>
          </a:p>
          <a:p>
            <a:pPr algn="r"/>
            <a:r>
              <a:rPr lang="ru-RU" sz="2500" i="1" dirty="0">
                <a:solidFill>
                  <a:schemeClr val="tx1"/>
                </a:solidFill>
              </a:rPr>
              <a:t>Начальник финансового управления администрации</a:t>
            </a:r>
          </a:p>
          <a:p>
            <a:pPr algn="r"/>
            <a:r>
              <a:rPr lang="ru-RU" sz="2500" i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2500" i="1" dirty="0">
                <a:solidFill>
                  <a:schemeClr val="tx1"/>
                </a:solidFill>
              </a:rPr>
              <a:t>  муниципального района </a:t>
            </a:r>
          </a:p>
          <a:p>
            <a:pPr algn="r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16416" y="6453336"/>
            <a:ext cx="665494" cy="3114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1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gradFill>
            <a:gsLst>
              <a:gs pos="16000">
                <a:srgbClr val="FF9999"/>
              </a:gs>
              <a:gs pos="44000">
                <a:schemeClr val="tx2">
                  <a:lumMod val="20000"/>
                  <a:lumOff val="80000"/>
                </a:schemeClr>
              </a:gs>
              <a:gs pos="82000">
                <a:schemeClr val="bg1"/>
              </a:gs>
            </a:gsLst>
            <a:lin ang="16200000" scaled="1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Публичные слушания по отчету об исполнении бюджета</a:t>
            </a:r>
            <a:endParaRPr lang="ru-RU" sz="2400" i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gradFill>
            <a:gsLst>
              <a:gs pos="0">
                <a:srgbClr val="FF9999"/>
              </a:gs>
              <a:gs pos="11000">
                <a:schemeClr val="tx2">
                  <a:lumMod val="20000"/>
                  <a:lumOff val="80000"/>
                </a:schemeClr>
              </a:gs>
              <a:gs pos="60000">
                <a:schemeClr val="bg1"/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Публичные слушания</a:t>
            </a:r>
            <a:r>
              <a:rPr lang="ru-RU" alt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- форма участия населения в  осуществлении местного самоуправления. Публичные слушания  проводятся с целью выявления мнения населения, в данном случае, по отчету об исполнении бюджета Дальнеконстантиновского муниципального района.</a:t>
            </a: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Каждый житель вправе 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высказать свое мнение по отчету об исполнении  бюджета, представить письменные предложения и замечания  для включения их в протокол публичных слушаний.</a:t>
            </a: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Результат публичных слушаний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- заключение, в котором  отражаются выраженные позиции жителей и рекомендации, сформулированные по результатам публичных  слушаний. Заключение о результатах публичных слушаний подлежит  опубликованию.</a:t>
            </a:r>
          </a:p>
          <a:p>
            <a:pPr>
              <a:spcBef>
                <a:spcPts val="10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Приглашаем жителей района принять участие в ежегодном* общественном обсуждении отчета об исполнении бюджета на публичных слушаниях, которые проходят в зале заседаний </a:t>
            </a:r>
            <a:r>
              <a:rPr lang="ru-RU" altLang="ru-RU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администрации Дальнеконстантиновского муниципального района</a:t>
            </a:r>
          </a:p>
          <a:p>
            <a:pPr>
              <a:spcBef>
                <a:spcPts val="5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по адресу: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р.п.Д.Константиново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ул.Советская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д.99</a:t>
            </a: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* информирование о времени и дате 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проведения осуществляется: 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на сайте района,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через местные СМИ.</a:t>
            </a:r>
            <a:r>
              <a:rPr lang="ru-RU" alt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7.Dom_sovetov.jpg - [01.07.2011 14:02:38]">
            <a:extLst>
              <a:ext uri="{FF2B5EF4-FFF2-40B4-BE49-F238E27FC236}">
                <a16:creationId xmlns:a16="http://schemas.microsoft.com/office/drawing/2014/main" id="{5BC70686-2615-462A-B5B4-E3EEE9E86D9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869160"/>
            <a:ext cx="5040560" cy="172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362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8000">
              <a:schemeClr val="accent5">
                <a:lumMod val="20000"/>
                <a:lumOff val="80000"/>
              </a:schemeClr>
            </a:gs>
            <a:gs pos="33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464" y="116633"/>
            <a:ext cx="8754410" cy="504055"/>
          </a:xfrm>
          <a:gradFill>
            <a:gsLst>
              <a:gs pos="0">
                <a:srgbClr val="FF9999"/>
              </a:gs>
              <a:gs pos="33000">
                <a:schemeClr val="tx2">
                  <a:lumMod val="20000"/>
                  <a:lumOff val="80000"/>
                </a:schemeClr>
              </a:gs>
              <a:gs pos="52000">
                <a:schemeClr val="bg1"/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i="1" dirty="0">
                <a:solidFill>
                  <a:schemeClr val="tx1"/>
                </a:solidFill>
              </a:rPr>
            </a:br>
            <a:r>
              <a:rPr lang="ru-RU" b="1" i="1" dirty="0">
                <a:solidFill>
                  <a:schemeClr val="tx1"/>
                </a:solidFill>
              </a:rPr>
              <a:t>Бюджет – это…</a:t>
            </a:r>
            <a:br>
              <a:rPr lang="ru-RU" i="1" dirty="0">
                <a:solidFill>
                  <a:schemeClr val="tx1"/>
                </a:solidFill>
              </a:rPr>
            </a:b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0" y="620686"/>
            <a:ext cx="9143999" cy="6237313"/>
          </a:xfrm>
          <a:gradFill>
            <a:gsLst>
              <a:gs pos="0">
                <a:srgbClr val="FF9999"/>
              </a:gs>
              <a:gs pos="31000">
                <a:schemeClr val="tx2">
                  <a:lumMod val="20000"/>
                  <a:lumOff val="80000"/>
                </a:schemeClr>
              </a:gs>
              <a:gs pos="46000">
                <a:schemeClr val="bg1"/>
              </a:gs>
            </a:gsLst>
            <a:lin ang="16200000" scaled="1"/>
          </a:gradFill>
          <a:ln>
            <a:noFill/>
          </a:ln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- это схема доходов и расходов определённого объекта (семьи, бизнеса, организации, государства, муниципального образования и т.д.), устанавливаемая на определённый период времени . </a:t>
            </a:r>
            <a:r>
              <a:rPr lang="ru-RU" sz="1600" b="1" u="sng" dirty="0">
                <a:solidFill>
                  <a:schemeClr val="tx1"/>
                </a:solidFill>
              </a:rPr>
              <a:t>Бюджет муниципального района (МУНИЦИПАЛЬНЫЙ БЮДЖЕТ) - это</a:t>
            </a:r>
            <a:endParaRPr lang="ru-RU" sz="16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F03C846-96E0-4D10-9976-ED24BA8B7781}"/>
              </a:ext>
            </a:extLst>
          </p:cNvPr>
          <p:cNvSpPr/>
          <p:nvPr/>
        </p:nvSpPr>
        <p:spPr>
          <a:xfrm>
            <a:off x="123057" y="1704807"/>
            <a:ext cx="4500883" cy="26203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endParaRPr lang="ru-RU" sz="1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МУНИЦИПАЛЬНЫЕ ДОХОДЫ </a:t>
            </a:r>
          </a:p>
          <a:p>
            <a:pPr algn="just"/>
            <a:r>
              <a:rPr lang="ru-RU" sz="1400" dirty="0"/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РФ, органов местного самоуправления</a:t>
            </a: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……………………………………………………………………………………………………………………………………………………………………………………………………………..</a:t>
            </a:r>
            <a:r>
              <a:rPr lang="ru-RU" sz="1600" dirty="0"/>
              <a:t>                                  </a:t>
            </a:r>
            <a:r>
              <a:rPr lang="ru-RU" dirty="0">
                <a:solidFill>
                  <a:schemeClr val="bg1"/>
                </a:solidFill>
              </a:rPr>
              <a:t>                                      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44575B5-DEA5-4820-BE84-7BB0F7286A9B}"/>
              </a:ext>
            </a:extLst>
          </p:cNvPr>
          <p:cNvSpPr/>
          <p:nvPr/>
        </p:nvSpPr>
        <p:spPr>
          <a:xfrm>
            <a:off x="179509" y="3573843"/>
            <a:ext cx="1368155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Налоговые доходы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21EA896-0B10-4D3A-AA2C-750A177A4498}"/>
              </a:ext>
            </a:extLst>
          </p:cNvPr>
          <p:cNvSpPr/>
          <p:nvPr/>
        </p:nvSpPr>
        <p:spPr>
          <a:xfrm>
            <a:off x="1481488" y="3573842"/>
            <a:ext cx="1523332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Неналоговые доходы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0BEE42A-1A1E-465E-8D56-EF119DDF79CD}"/>
              </a:ext>
            </a:extLst>
          </p:cNvPr>
          <p:cNvSpPr/>
          <p:nvPr/>
        </p:nvSpPr>
        <p:spPr>
          <a:xfrm>
            <a:off x="4724174" y="1726869"/>
            <a:ext cx="4263670" cy="33583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99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МУНИЦИПАЛЬНЫЕ РАСХОДЫ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это экономические отношения, возникающие в связи с распределением фонда денежных средств муниципалитета и его использование по отраслевому, целевому и территориальному назначению.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Расходная часть охватывает всю экономику, так как муниципалитет учитывает экономические интересы общества в целом.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На величину и структуру расходов бюджета влияют множество факторов: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муниципальное устройство, внешняя и внутренняя политика муниципалитета, общий уровень экономики, уровень благосостояния населения, размер муниципального сектора в экономике и многие другие факторы.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72763C9-09FF-4B9A-A562-9D4C9B4F0413}"/>
              </a:ext>
            </a:extLst>
          </p:cNvPr>
          <p:cNvSpPr/>
          <p:nvPr/>
        </p:nvSpPr>
        <p:spPr>
          <a:xfrm>
            <a:off x="2930576" y="3573841"/>
            <a:ext cx="1641424" cy="554814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Безвозмездные поступления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DE8E1FB-A2D1-4753-8F23-C53AC10B50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57" y="5183252"/>
            <a:ext cx="2284133" cy="1462817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6059D82-5849-4646-A6B7-22D04D0AD2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64" y="4489150"/>
            <a:ext cx="2439162" cy="205616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2FA5F18-DA41-4258-9D1E-FCD1A64246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1"/>
          <a:stretch/>
        </p:blipFill>
        <p:spPr>
          <a:xfrm>
            <a:off x="2343014" y="4706636"/>
            <a:ext cx="2156978" cy="2056164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791A17B7-EEB0-46B5-B186-77D15060405A}"/>
              </a:ext>
            </a:extLst>
          </p:cNvPr>
          <p:cNvSpPr/>
          <p:nvPr/>
        </p:nvSpPr>
        <p:spPr>
          <a:xfrm>
            <a:off x="2226120" y="4881690"/>
            <a:ext cx="576064" cy="216024"/>
          </a:xfrm>
          <a:prstGeom prst="rightArrow">
            <a:avLst/>
          </a:prstGeom>
          <a:solidFill>
            <a:srgbClr val="CCFF66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DCE3068-A957-47FC-A659-E261E2AB20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364" y="5212338"/>
            <a:ext cx="2140172" cy="1368330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id="{9162ACF8-C9DB-4629-B9C1-0D0FF20353C8}"/>
              </a:ext>
            </a:extLst>
          </p:cNvPr>
          <p:cNvSpPr/>
          <p:nvPr/>
        </p:nvSpPr>
        <p:spPr>
          <a:xfrm>
            <a:off x="6578858" y="5237793"/>
            <a:ext cx="576064" cy="216024"/>
          </a:xfrm>
          <a:prstGeom prst="rightArrow">
            <a:avLst/>
          </a:prstGeom>
          <a:solidFill>
            <a:srgbClr val="CCFF66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C018627-D7ED-4266-9435-D344122088FB}"/>
              </a:ext>
            </a:extLst>
          </p:cNvPr>
          <p:cNvSpPr/>
          <p:nvPr/>
        </p:nvSpPr>
        <p:spPr>
          <a:xfrm>
            <a:off x="8176172" y="6347782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640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1" y="116634"/>
            <a:ext cx="8784975" cy="498994"/>
          </a:xfrm>
          <a:gradFill>
            <a:gsLst>
              <a:gs pos="0">
                <a:srgbClr val="FF9999"/>
              </a:gs>
              <a:gs pos="31000">
                <a:schemeClr val="tx2">
                  <a:lumMod val="20000"/>
                  <a:lumOff val="80000"/>
                </a:schemeClr>
              </a:gs>
              <a:gs pos="46000">
                <a:schemeClr val="bg1"/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3200" i="1" dirty="0">
                <a:solidFill>
                  <a:schemeClr val="tx1"/>
                </a:solidFill>
              </a:rPr>
            </a:br>
            <a:r>
              <a:rPr lang="ru-RU" sz="3200" b="1" i="1" dirty="0">
                <a:solidFill>
                  <a:schemeClr val="tx1"/>
                </a:solidFill>
              </a:rPr>
              <a:t>Бюджет…бюджет…бюджет…</a:t>
            </a:r>
            <a:br>
              <a:rPr lang="ru-RU" sz="3200" i="1" dirty="0">
                <a:solidFill>
                  <a:schemeClr val="tx1"/>
                </a:solidFill>
              </a:rPr>
            </a:b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79512" y="780510"/>
            <a:ext cx="8856984" cy="5960856"/>
          </a:xfrm>
          <a:gradFill>
            <a:gsLst>
              <a:gs pos="56000">
                <a:schemeClr val="bg1"/>
              </a:gs>
              <a:gs pos="87000">
                <a:schemeClr val="tx2">
                  <a:lumMod val="20000"/>
                  <a:lumOff val="80000"/>
                </a:schemeClr>
              </a:gs>
              <a:gs pos="96000">
                <a:srgbClr val="FF9999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1024" name="Диаграмма 1023"/>
          <p:cNvGraphicFramePr/>
          <p:nvPr>
            <p:extLst>
              <p:ext uri="{D42A27DB-BD31-4B8C-83A1-F6EECF244321}">
                <p14:modId xmlns:p14="http://schemas.microsoft.com/office/powerpoint/2010/main" val="2519542206"/>
              </p:ext>
            </p:extLst>
          </p:nvPr>
        </p:nvGraphicFramePr>
        <p:xfrm>
          <a:off x="1008767" y="2945811"/>
          <a:ext cx="3059175" cy="2604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Диаграмма 34"/>
          <p:cNvGraphicFramePr/>
          <p:nvPr>
            <p:extLst>
              <p:ext uri="{D42A27DB-BD31-4B8C-83A1-F6EECF244321}">
                <p14:modId xmlns:p14="http://schemas.microsoft.com/office/powerpoint/2010/main" val="3377264864"/>
              </p:ext>
            </p:extLst>
          </p:nvPr>
        </p:nvGraphicFramePr>
        <p:xfrm>
          <a:off x="5076058" y="2892875"/>
          <a:ext cx="3275200" cy="265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179511" y="5757177"/>
            <a:ext cx="8856984" cy="952124"/>
          </a:xfrm>
          <a:prstGeom prst="roundRect">
            <a:avLst/>
          </a:prstGeom>
          <a:gradFill>
            <a:gsLst>
              <a:gs pos="43000">
                <a:schemeClr val="bg1"/>
              </a:gs>
              <a:gs pos="64000">
                <a:schemeClr val="tx2">
                  <a:lumMod val="20000"/>
                  <a:lumOff val="80000"/>
                </a:schemeClr>
              </a:gs>
              <a:gs pos="96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Сбалансированность бюджета </a:t>
            </a:r>
            <a:r>
              <a:rPr lang="ru-RU" sz="2200" b="1" dirty="0">
                <a:solidFill>
                  <a:schemeClr val="tx1"/>
                </a:solidFill>
              </a:rPr>
              <a:t>по доходам и расходам –</a:t>
            </a:r>
          </a:p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основополагающее требование</a:t>
            </a:r>
            <a:r>
              <a:rPr lang="ru-RU" sz="2200" b="1" dirty="0">
                <a:solidFill>
                  <a:schemeClr val="tx1"/>
                </a:solidFill>
              </a:rPr>
              <a:t>, предъявляемое к органам, 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</a:rPr>
              <a:t>составляющим и утверждающим бюджет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BC98AE1-0882-479D-8BD5-20C0CF6248AB}"/>
              </a:ext>
            </a:extLst>
          </p:cNvPr>
          <p:cNvSpPr/>
          <p:nvPr/>
        </p:nvSpPr>
        <p:spPr>
          <a:xfrm>
            <a:off x="8172400" y="6309318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940A3F-64BB-45C2-B41F-C5EA923B3B64}"/>
              </a:ext>
            </a:extLst>
          </p:cNvPr>
          <p:cNvPicPr/>
          <p:nvPr/>
        </p:nvPicPr>
        <p:blipFill rotWithShape="1">
          <a:blip r:embed="rId4" cstate="print"/>
          <a:srcRect l="962" t="21045" r="40192" b="40673"/>
          <a:stretch/>
        </p:blipFill>
        <p:spPr bwMode="auto">
          <a:xfrm>
            <a:off x="394374" y="815846"/>
            <a:ext cx="3673569" cy="1872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4AA1C7-ABE8-4AE3-BB17-CF7B70DAD811}"/>
              </a:ext>
            </a:extLst>
          </p:cNvPr>
          <p:cNvSpPr/>
          <p:nvPr/>
        </p:nvSpPr>
        <p:spPr>
          <a:xfrm>
            <a:off x="683568" y="908721"/>
            <a:ext cx="3456384" cy="1779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9FACA0-803C-4CCA-AA35-A9900E545CE3}"/>
              </a:ext>
            </a:extLst>
          </p:cNvPr>
          <p:cNvSpPr/>
          <p:nvPr/>
        </p:nvSpPr>
        <p:spPr>
          <a:xfrm>
            <a:off x="4067944" y="980728"/>
            <a:ext cx="1078958" cy="18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C733E2E-511C-4351-BBDB-E64C7DFCB987}"/>
              </a:ext>
            </a:extLst>
          </p:cNvPr>
          <p:cNvSpPr/>
          <p:nvPr/>
        </p:nvSpPr>
        <p:spPr>
          <a:xfrm>
            <a:off x="5254914" y="815846"/>
            <a:ext cx="3096344" cy="1729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БЕЗДЕФИЦИТНЫЙ Бюджет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0F262F5-4938-4283-8709-BE62A86F4FBF}"/>
              </a:ext>
            </a:extLst>
          </p:cNvPr>
          <p:cNvSpPr/>
          <p:nvPr/>
        </p:nvSpPr>
        <p:spPr>
          <a:xfrm>
            <a:off x="179512" y="740569"/>
            <a:ext cx="8784975" cy="2019489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5518092-C5E9-423D-A21D-1E2F63D1EEE2}"/>
              </a:ext>
            </a:extLst>
          </p:cNvPr>
          <p:cNvSpPr/>
          <p:nvPr/>
        </p:nvSpPr>
        <p:spPr>
          <a:xfrm>
            <a:off x="323529" y="2945811"/>
            <a:ext cx="4246146" cy="269762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661BD94-C4E8-434A-8384-D17111C11B11}"/>
              </a:ext>
            </a:extLst>
          </p:cNvPr>
          <p:cNvSpPr/>
          <p:nvPr/>
        </p:nvSpPr>
        <p:spPr>
          <a:xfrm>
            <a:off x="4788026" y="2966679"/>
            <a:ext cx="4032446" cy="2655881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6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8" y="194784"/>
            <a:ext cx="8928983" cy="1115416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i="1" u="sng" dirty="0">
                <a:solidFill>
                  <a:schemeClr val="tx1"/>
                </a:solidFill>
              </a:rPr>
              <a:t>ДОХОДЫ</a:t>
            </a:r>
            <a:r>
              <a:rPr lang="ru-RU" sz="3600" b="1" i="1" dirty="0">
                <a:solidFill>
                  <a:schemeClr val="tx1"/>
                </a:solidFill>
              </a:rPr>
              <a:t> БЮДЖЕТА-</a:t>
            </a:r>
            <a:br>
              <a:rPr lang="ru-RU" sz="3600" b="1" i="1" dirty="0">
                <a:solidFill>
                  <a:schemeClr val="tx1"/>
                </a:solidFill>
              </a:rPr>
            </a:br>
            <a:r>
              <a:rPr lang="ru-RU" sz="4000" b="1" i="1" dirty="0">
                <a:solidFill>
                  <a:schemeClr val="tx1"/>
                </a:solidFill>
              </a:rPr>
              <a:t>из чего они складываются 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9" y="1290181"/>
            <a:ext cx="9000993" cy="5523783"/>
          </a:xfrm>
          <a:gradFill>
            <a:gsLst>
              <a:gs pos="46000">
                <a:schemeClr val="bg1"/>
              </a:gs>
              <a:gs pos="93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ru-RU" sz="2400" dirty="0"/>
              <a:t>Доходы бюджета- безвозмездные и безвозвратные поступления денежных средств в бюджет</a:t>
            </a:r>
          </a:p>
          <a:p>
            <a:pPr algn="ctr"/>
            <a:endParaRPr lang="ru-RU" sz="2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9" y="2276872"/>
            <a:ext cx="2736302" cy="43863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4" y="2276872"/>
            <a:ext cx="3024342" cy="43863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2159" y="2276872"/>
            <a:ext cx="3024332" cy="43863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9" y="2842248"/>
            <a:ext cx="28083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/>
              <a:t>Налоговые доходы </a:t>
            </a:r>
            <a:r>
              <a:rPr lang="ru-RU" sz="2000" dirty="0"/>
              <a:t>Поступления от уплаты налогов, установленных Налоговым кодексом РФ (налог на доходы физических лиц, единый налог на вмененный доход, </a:t>
            </a:r>
          </a:p>
          <a:p>
            <a:pPr algn="ctr"/>
            <a:r>
              <a:rPr lang="ru-RU" sz="2000" dirty="0"/>
              <a:t>акцизы и др.) 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12162" y="2636913"/>
            <a:ext cx="3096341" cy="36009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/>
              <a:t>Безвозмездные поступления </a:t>
            </a:r>
            <a:endParaRPr lang="ru-RU" sz="2000" u="sng" dirty="0"/>
          </a:p>
          <a:p>
            <a:pPr algn="ctr"/>
            <a:r>
              <a:rPr lang="ru-RU" sz="2000" dirty="0"/>
              <a:t>Поступления от других бюджетов бюджетной системы, граждан и организаций </a:t>
            </a:r>
            <a:r>
              <a:rPr lang="ru-RU" dirty="0"/>
              <a:t>(межбюджетные трансферты в виде дотаций, субвенций, субсидий, поступления от юридических и физических лиц, кроме налоговых и неналоговых доходов)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2871" y="2564904"/>
            <a:ext cx="270527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u="sng" dirty="0"/>
              <a:t>Неналоговые доходы </a:t>
            </a:r>
            <a:endParaRPr lang="ru-RU" sz="1900" u="sng" dirty="0"/>
          </a:p>
          <a:p>
            <a:pPr algn="ctr"/>
            <a:r>
              <a:rPr lang="ru-RU" sz="1900" dirty="0"/>
              <a:t>Поступления от уплаты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1F61517-CF5A-4EFC-9AF0-3BE66EA502E1}"/>
              </a:ext>
            </a:extLst>
          </p:cNvPr>
          <p:cNvSpPr/>
          <p:nvPr/>
        </p:nvSpPr>
        <p:spPr>
          <a:xfrm>
            <a:off x="8172396" y="6309907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09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480" y="94093"/>
            <a:ext cx="8883012" cy="758069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Как распределяются </a:t>
            </a:r>
            <a:r>
              <a:rPr lang="ru-RU" sz="2400" b="1" i="1" u="sng" dirty="0">
                <a:solidFill>
                  <a:schemeClr val="tx1"/>
                </a:solidFill>
              </a:rPr>
              <a:t>РАСХОДЫ</a:t>
            </a:r>
            <a:r>
              <a:rPr lang="ru-RU" sz="2400" b="1" i="1" dirty="0">
                <a:solidFill>
                  <a:schemeClr val="tx1"/>
                </a:solidFill>
              </a:rPr>
              <a:t> по основным функциям государства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08" y="962325"/>
            <a:ext cx="8856984" cy="83048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Расходы бюджета </a:t>
            </a:r>
            <a:r>
              <a:rPr lang="ru-RU" sz="2400" dirty="0"/>
              <a:t>– выплачиваемые из бюджета денежные средства, за исключением средств, являющихся источниками финансирования дефицита бюджета.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id="{4F3264F4-023E-4774-A7FB-F3EF1B281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196697"/>
              </p:ext>
            </p:extLst>
          </p:nvPr>
        </p:nvGraphicFramePr>
        <p:xfrm>
          <a:off x="7092638" y="1988840"/>
          <a:ext cx="2470654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BAF0A176-1E5A-4337-969A-6105CB47B7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360045"/>
              </p:ext>
            </p:extLst>
          </p:nvPr>
        </p:nvGraphicFramePr>
        <p:xfrm>
          <a:off x="3345854" y="4546697"/>
          <a:ext cx="2628142" cy="216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id="{974CB0C8-456C-4519-BEA8-D1EF2D3E30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2606447"/>
              </p:ext>
            </p:extLst>
          </p:nvPr>
        </p:nvGraphicFramePr>
        <p:xfrm>
          <a:off x="203328" y="2495596"/>
          <a:ext cx="8784150" cy="421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Блок-схема: объединение 12">
            <a:extLst>
              <a:ext uri="{FF2B5EF4-FFF2-40B4-BE49-F238E27FC236}">
                <a16:creationId xmlns:a16="http://schemas.microsoft.com/office/drawing/2014/main" id="{D5DA33E2-3861-4137-B387-F214D27C1044}"/>
              </a:ext>
            </a:extLst>
          </p:cNvPr>
          <p:cNvSpPr/>
          <p:nvPr/>
        </p:nvSpPr>
        <p:spPr>
          <a:xfrm>
            <a:off x="206076" y="1648266"/>
            <a:ext cx="282160" cy="581465"/>
          </a:xfrm>
          <a:prstGeom prst="flowChartMerge">
            <a:avLst/>
          </a:prstGeom>
          <a:solidFill>
            <a:srgbClr val="FF9966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317C2AF-E218-4B95-84E6-5A67C6238236}"/>
              </a:ext>
            </a:extLst>
          </p:cNvPr>
          <p:cNvSpPr/>
          <p:nvPr/>
        </p:nvSpPr>
        <p:spPr>
          <a:xfrm>
            <a:off x="516545" y="1817908"/>
            <a:ext cx="8433469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Формирование расходов </a:t>
            </a:r>
            <a:r>
              <a:rPr lang="ru-RU" dirty="0">
                <a:solidFill>
                  <a:srgbClr val="FF0000"/>
                </a:solidFill>
              </a:rPr>
              <a:t>осуществляется в соответствии с расходными обязательствами, законодательно закрепленными за соответствующими уровнями бюджетов. </a:t>
            </a:r>
          </a:p>
        </p:txBody>
      </p:sp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id="{E61033CE-4A47-4866-A05C-1FB273700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10742"/>
              </p:ext>
            </p:extLst>
          </p:nvPr>
        </p:nvGraphicFramePr>
        <p:xfrm>
          <a:off x="491614" y="3569615"/>
          <a:ext cx="3776695" cy="31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F743A85-FEA3-41D5-9E1D-4D36B9970245}"/>
              </a:ext>
            </a:extLst>
          </p:cNvPr>
          <p:cNvSpPr txBox="1"/>
          <p:nvPr/>
        </p:nvSpPr>
        <p:spPr>
          <a:xfrm>
            <a:off x="3995936" y="5227119"/>
            <a:ext cx="23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 ведомствам</a:t>
            </a:r>
          </a:p>
        </p:txBody>
      </p:sp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id="{22AA6349-082E-4683-81A9-60AAEA11E6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420170"/>
              </p:ext>
            </p:extLst>
          </p:nvPr>
        </p:nvGraphicFramePr>
        <p:xfrm>
          <a:off x="5973997" y="522711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EEE12A8B-FD4A-4578-999D-5224D9EBF483}"/>
              </a:ext>
            </a:extLst>
          </p:cNvPr>
          <p:cNvSpPr/>
          <p:nvPr/>
        </p:nvSpPr>
        <p:spPr>
          <a:xfrm>
            <a:off x="8095017" y="624232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915ED718-EFD0-4F97-955E-4759CC629E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035826"/>
              </p:ext>
            </p:extLst>
          </p:nvPr>
        </p:nvGraphicFramePr>
        <p:xfrm>
          <a:off x="2653651" y="4221088"/>
          <a:ext cx="4387879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2D9AB85B-0A84-4635-A602-500D016766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4315084"/>
              </p:ext>
            </p:extLst>
          </p:nvPr>
        </p:nvGraphicFramePr>
        <p:xfrm>
          <a:off x="7314897" y="208305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7653609F-393E-4C4C-8EAD-17562CC4DE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5797176"/>
              </p:ext>
            </p:extLst>
          </p:nvPr>
        </p:nvGraphicFramePr>
        <p:xfrm>
          <a:off x="3035650" y="2914037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9" name="Овал 18">
            <a:extLst>
              <a:ext uri="{FF2B5EF4-FFF2-40B4-BE49-F238E27FC236}">
                <a16:creationId xmlns:a16="http://schemas.microsoft.com/office/drawing/2014/main" id="{7737DEED-833B-48A4-98F1-A921CD754464}"/>
              </a:ext>
            </a:extLst>
          </p:cNvPr>
          <p:cNvSpPr/>
          <p:nvPr/>
        </p:nvSpPr>
        <p:spPr>
          <a:xfrm>
            <a:off x="203328" y="2390627"/>
            <a:ext cx="282160" cy="240184"/>
          </a:xfrm>
          <a:prstGeom prst="ellipse">
            <a:avLst/>
          </a:prstGeom>
          <a:solidFill>
            <a:srgbClr val="FF9966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48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020272" y="3212976"/>
            <a:ext cx="18722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u="sng" dirty="0"/>
          </a:p>
          <a:p>
            <a:pPr algn="ctr"/>
            <a:endParaRPr lang="ru-RU" sz="800" u="sng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04098" y="107309"/>
            <a:ext cx="8928992" cy="29735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>
                <a:solidFill>
                  <a:schemeClr val="tx1"/>
                </a:solidFill>
              </a:rPr>
              <a:t>Мероприятия по повышению эффективности расходования бюджетных средств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673FFFB-523B-4A4A-8501-C106124B0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35313"/>
              </p:ext>
            </p:extLst>
          </p:nvPr>
        </p:nvGraphicFramePr>
        <p:xfrm>
          <a:off x="177809" y="546830"/>
          <a:ext cx="8781570" cy="5322005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1986285">
                  <a:extLst>
                    <a:ext uri="{9D8B030D-6E8A-4147-A177-3AD203B41FA5}">
                      <a16:colId xmlns:a16="http://schemas.microsoft.com/office/drawing/2014/main" val="3222830715"/>
                    </a:ext>
                  </a:extLst>
                </a:gridCol>
                <a:gridCol w="6795285">
                  <a:extLst>
                    <a:ext uri="{9D8B030D-6E8A-4147-A177-3AD203B41FA5}">
                      <a16:colId xmlns:a16="http://schemas.microsoft.com/office/drawing/2014/main" val="3675691639"/>
                    </a:ext>
                  </a:extLst>
                </a:gridCol>
              </a:tblGrid>
              <a:tr h="85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Принятые меры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Результаты принятых мер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838717"/>
                  </a:ext>
                </a:extLst>
              </a:tr>
              <a:tr h="17651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Проведены мероприятия в рамках реализации муниципальной программы "Управление муниципальными финансами Дальнеконстантиновского муниципального района":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30396"/>
                  </a:ext>
                </a:extLst>
              </a:tr>
              <a:tr h="722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Создание условий для роста налоговых и неналоговых доходов  бюджета Дальнеконстантиновского муниципального района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900" dirty="0">
                          <a:effectLst/>
                        </a:rPr>
                        <a:t>Объем доходов консолидированного бюджета Дальнеконстантиновского муниципального района на душу населения 59,3 </a:t>
                      </a:r>
                      <a:r>
                        <a:rPr lang="ru-RU" sz="900" dirty="0" err="1">
                          <a:effectLst/>
                        </a:rPr>
                        <a:t>тыс.руб</a:t>
                      </a:r>
                      <a:r>
                        <a:rPr lang="ru-RU" sz="900" dirty="0">
                          <a:effectLst/>
                        </a:rPr>
                        <a:t>., что выше планового значения (43,7 </a:t>
                      </a:r>
                      <a:r>
                        <a:rPr lang="ru-RU" sz="900" dirty="0" err="1">
                          <a:effectLst/>
                        </a:rPr>
                        <a:t>тыс.руб</a:t>
                      </a:r>
                      <a:r>
                        <a:rPr lang="ru-RU" sz="900" dirty="0">
                          <a:effectLst/>
                        </a:rPr>
                        <a:t>.)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980346"/>
                  </a:ext>
                </a:extLst>
              </a:tr>
              <a:tr h="3662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Мониторинг кредиторской задолженности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просроченной кредиторской задолженности по оплате труда (включая начисления на оплату труда муниципальных учреждений, в общем объеме расходов муниципального образования на оплату труда (включая начисления на оплату труда) составил 0 руб., что соответствует плановому показателю муниципальной программы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048611"/>
                  </a:ext>
                </a:extLst>
              </a:tr>
              <a:tr h="8908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Эффективность расходования бюджетных средств (БС)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Доля расходов на очередной финансовый год, увязанных с реестром расходных обязательств района, в общем объеме расходов бюджета 100%, что соответствует плановому показателю. Удельный вес расходов, осуществляемых с применением предварительного контроля за целевым использованием бюджетных средств - 100% (соответствует плановому показателю). За счет проведения конкурсных процедур экономия бюджетных средств за 2021 год составила 28,9 </a:t>
                      </a:r>
                      <a:r>
                        <a:rPr lang="ru-RU" sz="900" dirty="0" err="1">
                          <a:effectLst/>
                        </a:rPr>
                        <a:t>млн.руб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858275"/>
                  </a:ext>
                </a:extLst>
              </a:tr>
              <a:tr h="722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Регулярные заседания комиссии по экономической безопасности и урегулированию задолженности по платежам в бюджет, действующей на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территории района (2021 год- 10 заседаний)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Задолженность по налоговым платежам уменьшилась</a:t>
                      </a:r>
                      <a:r>
                        <a:rPr lang="ru-RU" sz="900" baseline="0" dirty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с 14.741 тыс. руб. по состоянию на 01.01.202</a:t>
                      </a:r>
                      <a:r>
                        <a:rPr lang="en-US" sz="900" dirty="0">
                          <a:effectLst/>
                        </a:rPr>
                        <a:t>1</a:t>
                      </a:r>
                      <a:r>
                        <a:rPr lang="ru-RU" sz="900" dirty="0">
                          <a:effectLst/>
                        </a:rPr>
                        <a:t> до</a:t>
                      </a:r>
                      <a:r>
                        <a:rPr lang="en-US" sz="900" dirty="0">
                          <a:effectLst/>
                        </a:rPr>
                        <a:t> 14</a:t>
                      </a:r>
                      <a:r>
                        <a:rPr lang="ru-RU" sz="900" dirty="0">
                          <a:effectLst/>
                        </a:rPr>
                        <a:t>.537 тыс. руб. по состоянию на 01.01.2022,</a:t>
                      </a:r>
                      <a:r>
                        <a:rPr lang="ru-RU" sz="900" baseline="0" dirty="0">
                          <a:effectLst/>
                        </a:rPr>
                        <a:t> в том числе задолженность прошлых лет уменьшилась на 5.972 </a:t>
                      </a:r>
                      <a:r>
                        <a:rPr lang="ru-RU" sz="900" baseline="0" dirty="0" err="1">
                          <a:effectLst/>
                        </a:rPr>
                        <a:t>тыс.руб</a:t>
                      </a:r>
                      <a:r>
                        <a:rPr lang="ru-RU" sz="900" dirty="0">
                          <a:effectLst/>
                        </a:rPr>
                        <a:t>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 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результате подготовки</a:t>
                      </a:r>
                      <a:r>
                        <a:rPr lang="ru-RU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проведения комиссии 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недоимка по налогам и арендным платежам в консолидированный бюджет Нижегородской  области была снижена на 3.030,2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тыс.руб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900" dirty="0">
                        <a:effectLst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429182"/>
                  </a:ext>
                </a:extLst>
              </a:tr>
              <a:tr h="449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Формирование программного бюджета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 2021 году из бюджета финансировались 16 муниципальных программ района и 3 государственных программы Нижегородской области. 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140041"/>
                  </a:ext>
                </a:extLst>
              </a:tr>
              <a:tr h="679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Снижение долговой нагрузки на бюджет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муниципального долга снизился с 5.700.000,00 руб. на 01.01.2021 до 0,00</a:t>
                      </a:r>
                      <a:r>
                        <a:rPr lang="ru-RU" sz="900" baseline="0" dirty="0">
                          <a:effectLst/>
                        </a:rPr>
                        <a:t> руб. на 01.01.2022.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Удельный вес муниципального долга по отношению к доходам районного бюджета без учета безвозмездных поступлений из других бюджетов бюджетной системы 0,0%, что соответствует плановым показателям (не более 50%); Доля расходов на обслуживание муниципального долга в общем объеме расходов районного бюджета без учета субвенций из выше стоящих бюджетов - 0,00024%, что соответствует плановому показателю (не более 15%)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385587"/>
                  </a:ext>
                </a:extLst>
              </a:tr>
              <a:tr h="11629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Прочие мероприятия: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93734"/>
                  </a:ext>
                </a:extLst>
              </a:tr>
              <a:tr h="449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Нормирование затрат на обеспечение функций ОМСУ, являющихся муниципальными заказчиками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содержание органов местного самоуправления района в 2021 году не превышают установленный постановлением Правительства Нижегородской области 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№96 от 04.02.2021 </a:t>
                      </a:r>
                      <a:r>
                        <a:rPr lang="ru-RU" sz="900" dirty="0">
                          <a:effectLst/>
                        </a:rPr>
                        <a:t>норматив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776351"/>
                  </a:ext>
                </a:extLst>
              </a:tr>
              <a:tr h="2674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Ряд мероприятий в области энергосбережения и энергетической эффективности 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Осуществление ремонтных работ с учетом современных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энергоэффективных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технологий, в том числе в сфере деятельности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МУПов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ЖКХ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159847"/>
                  </a:ext>
                </a:extLst>
              </a:tr>
            </a:tbl>
          </a:graphicData>
        </a:graphic>
      </p:graphicFrame>
      <p:sp>
        <p:nvSpPr>
          <p:cNvPr id="7" name="Овал 6">
            <a:extLst>
              <a:ext uri="{FF2B5EF4-FFF2-40B4-BE49-F238E27FC236}">
                <a16:creationId xmlns:a16="http://schemas.microsoft.com/office/drawing/2014/main" id="{C9F44B2A-ACFE-4566-8324-B4B68CA0532E}"/>
              </a:ext>
            </a:extLst>
          </p:cNvPr>
          <p:cNvSpPr/>
          <p:nvPr/>
        </p:nvSpPr>
        <p:spPr>
          <a:xfrm>
            <a:off x="8313010" y="6513731"/>
            <a:ext cx="720080" cy="288704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591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571" y="44623"/>
            <a:ext cx="8727917" cy="884447"/>
          </a:xfr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Эффективность использования бюджетных средств, отражается в уровне жизни</a:t>
            </a:r>
          </a:p>
        </p:txBody>
      </p:sp>
      <p:sp>
        <p:nvSpPr>
          <p:cNvPr id="5" name="Овал 4"/>
          <p:cNvSpPr/>
          <p:nvPr/>
        </p:nvSpPr>
        <p:spPr>
          <a:xfrm>
            <a:off x="8100392" y="6309320"/>
            <a:ext cx="864096" cy="4031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" name="Рисунок 29" descr="http://www.clipartbest.com/cliparts/niX/68p/niX68pr5T.jpg">
            <a:extLst>
              <a:ext uri="{FF2B5EF4-FFF2-40B4-BE49-F238E27FC236}">
                <a16:creationId xmlns:a16="http://schemas.microsoft.com/office/drawing/2014/main" id="{69345269-857B-4BC1-A2F4-E532DC175E8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5" t="6055" r="23210" b="2844"/>
          <a:stretch/>
        </p:blipFill>
        <p:spPr bwMode="auto">
          <a:xfrm>
            <a:off x="3002043" y="2878015"/>
            <a:ext cx="1758020" cy="1678034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B31B11-36DB-4EBB-9597-7ED9C24D8F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958808"/>
            <a:ext cx="2515172" cy="1753309"/>
          </a:xfrm>
          <a:prstGeom prst="rect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18D35D-8066-40B5-8A94-FC012B7BB0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463" y="1094024"/>
            <a:ext cx="2418248" cy="183092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C4EA164-655E-4CE6-8456-8C6D5EA08F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010" y="4777754"/>
            <a:ext cx="2263732" cy="1675582"/>
          </a:xfrm>
          <a:prstGeom prst="rect">
            <a:avLst/>
          </a:prstGeom>
        </p:spPr>
      </p:pic>
      <p:graphicFrame>
        <p:nvGraphicFramePr>
          <p:cNvPr id="29" name="Схема 28">
            <a:extLst>
              <a:ext uri="{FF2B5EF4-FFF2-40B4-BE49-F238E27FC236}">
                <a16:creationId xmlns:a16="http://schemas.microsoft.com/office/drawing/2014/main" id="{F331A872-0DA1-453A-9C6A-38E272A08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9490499"/>
              </p:ext>
            </p:extLst>
          </p:nvPr>
        </p:nvGraphicFramePr>
        <p:xfrm>
          <a:off x="4923455" y="2729487"/>
          <a:ext cx="417646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9215FC8-E95B-4B5A-A96F-17F24440BB7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698" y="4959160"/>
            <a:ext cx="2692747" cy="1753309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id="{2B90D821-2FBD-4A0D-B31F-1B9BC146E5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3645009"/>
              </p:ext>
            </p:extLst>
          </p:nvPr>
        </p:nvGraphicFramePr>
        <p:xfrm>
          <a:off x="0" y="980727"/>
          <a:ext cx="7308304" cy="5476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A62DA5C-2E0F-4805-9184-35F758BC3E2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71" y="999366"/>
            <a:ext cx="2413967" cy="160931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B3B4736-C79B-4DEC-8BE1-088B1DCCBC7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92" y="4777754"/>
            <a:ext cx="2417511" cy="160931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69AA5B2-9617-452A-96AF-6AC552865B9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38" y="2724753"/>
            <a:ext cx="1674667" cy="21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21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>
            <a:off x="2555776" y="980728"/>
            <a:ext cx="0" cy="216024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467544" y="260648"/>
            <a:ext cx="8208912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457200" y="167066"/>
            <a:ext cx="8291264" cy="813662"/>
          </a:xfrm>
          <a:prstGeom prst="roundRect">
            <a:avLst/>
          </a:prstGeo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За кем закреплено исполнение бюджета?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67544" y="1196752"/>
            <a:ext cx="4023253" cy="1080120"/>
          </a:xfrm>
          <a:prstGeom prst="roundRect">
            <a:avLst/>
          </a:prstGeo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Администрация Дальнеконстантиновского муниципального района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732240" y="1002472"/>
            <a:ext cx="0" cy="144016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395536" y="2492896"/>
            <a:ext cx="8352928" cy="504056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Правовое обоснование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6745899" y="1683302"/>
            <a:ext cx="1" cy="12217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4662291" y="1157406"/>
            <a:ext cx="4023253" cy="1119466"/>
          </a:xfrm>
          <a:prstGeom prst="roundRect">
            <a:avLst/>
          </a:prstGeo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Управление финансов администрации </a:t>
            </a:r>
            <a:r>
              <a:rPr lang="ru-RU" b="1" dirty="0" err="1"/>
              <a:t>Дальнеконстантиновского</a:t>
            </a:r>
            <a:r>
              <a:rPr lang="ru-RU" b="1" dirty="0"/>
              <a:t> муниципального района</a:t>
            </a:r>
          </a:p>
        </p:txBody>
      </p:sp>
      <p:graphicFrame>
        <p:nvGraphicFramePr>
          <p:cNvPr id="34" name="Объект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3101113"/>
              </p:ext>
            </p:extLst>
          </p:nvPr>
        </p:nvGraphicFramePr>
        <p:xfrm>
          <a:off x="455944" y="3229733"/>
          <a:ext cx="8229600" cy="347795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125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231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- Положение "О бюджетном процессе в </a:t>
                      </a:r>
                      <a:r>
                        <a:rPr lang="ru-RU" sz="1200" b="0" kern="12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Дальнеконстантиновском</a:t>
                      </a:r>
                      <a:r>
                        <a:rPr lang="ru-RU" sz="12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 муниципальном районе", утвержденное решением Земского собрания Дальнеконстантиновского муниципального района №97 от 19.12.2007г.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861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</a:rPr>
                        <a:t>- Федеральный закон №131-ФЗ от 06.10.2003 «Об общих принципах организации местного самоуправления в Российской Федерации»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Положение «Об Управлении финансов администрации Дальнеконстантиновского муниципального района Нижегородской области», утвержденное решением Земского собрания Дальнеконстантиновского района №48 от 27.08.2015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3963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</a:rPr>
                        <a:t>- Устав Дальнеконстантиновского муниципального района Нижегородской области, утвержденный постановлением Земского собрания Дальнеконстантиновского района №35/45 от  28.06.2005 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3963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</a:rPr>
                        <a:t>- Положение об администрации Дальнеконстантиновского муниципального района Нижегородской области, утвержденное решением Земского собрания Дальнеконстантиновского муниципального района от 19.04.2012 №31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48" name="Прямая соединительная линия 47"/>
          <p:cNvCxnSpPr/>
          <p:nvPr/>
        </p:nvCxnSpPr>
        <p:spPr>
          <a:xfrm>
            <a:off x="4572000" y="2996952"/>
            <a:ext cx="0" cy="155808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Овал 53"/>
          <p:cNvSpPr/>
          <p:nvPr/>
        </p:nvSpPr>
        <p:spPr>
          <a:xfrm>
            <a:off x="8100392" y="6352617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8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467544" y="260648"/>
            <a:ext cx="8208912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226242" y="188641"/>
            <a:ext cx="8738246" cy="792087"/>
          </a:xfrm>
          <a:prstGeom prst="roundRect">
            <a:avLst/>
          </a:prstGeom>
          <a:gradFill>
            <a:gsLst>
              <a:gs pos="13000">
                <a:schemeClr val="bg1"/>
              </a:gs>
              <a:gs pos="68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Краткая характеристика основных направлений</a:t>
            </a:r>
          </a:p>
        </p:txBody>
      </p:sp>
      <p:graphicFrame>
        <p:nvGraphicFramePr>
          <p:cNvPr id="24" name="Объект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074245"/>
              </p:ext>
            </p:extLst>
          </p:nvPr>
        </p:nvGraphicFramePr>
        <p:xfrm>
          <a:off x="226243" y="1124744"/>
          <a:ext cx="8738246" cy="5568287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236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1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68287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исполнение бюджета, 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управление муниципальной собственностью,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организация мероприятий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межпоселенческого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характера,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регулирование инвестиционной деятельности,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и другие полномочия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8000">
                          <a:schemeClr val="bg1"/>
                        </a:gs>
                        <a:gs pos="94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обеспечение осуществление  единой финансовой политики на территории Дальнеконстантиновского муниципального района, </a:t>
                      </a:r>
                    </a:p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создание необходимых правовых, организационных, материально-финансовые условий для развития местного самоуправления, обеспечение органами местного самоуправления Дальнеконстантиновского муниципального района реализации ими определенных бюджетным законодательством полномочий по составлению проектов местных бюджетов, исполнению местных бюджетов и составлению отчетов об их исполнении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8000">
                          <a:schemeClr val="bg1"/>
                        </a:gs>
                        <a:gs pos="94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Заголовок 1"/>
          <p:cNvSpPr txBox="1">
            <a:spLocks/>
          </p:cNvSpPr>
          <p:nvPr/>
        </p:nvSpPr>
        <p:spPr>
          <a:xfrm>
            <a:off x="323528" y="4365104"/>
            <a:ext cx="8510654" cy="432047"/>
          </a:xfrm>
          <a:prstGeom prst="roundRect">
            <a:avLst/>
          </a:prstGeom>
          <a:gradFill>
            <a:gsLst>
              <a:gs pos="4000">
                <a:schemeClr val="bg1"/>
              </a:gs>
              <a:gs pos="65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Объекты финансового обеспечения 2021 г.</a:t>
            </a:r>
          </a:p>
        </p:txBody>
      </p:sp>
      <p:sp>
        <p:nvSpPr>
          <p:cNvPr id="29" name="Стрелка вниз 28"/>
          <p:cNvSpPr/>
          <p:nvPr/>
        </p:nvSpPr>
        <p:spPr>
          <a:xfrm>
            <a:off x="6642230" y="4756941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4075847" y="4761147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2524309" y="4725144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8352420" y="4774272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одзаголовок 6"/>
          <p:cNvSpPr txBox="1">
            <a:spLocks/>
          </p:cNvSpPr>
          <p:nvPr/>
        </p:nvSpPr>
        <p:spPr>
          <a:xfrm flipH="1">
            <a:off x="1969106" y="5206320"/>
            <a:ext cx="1433428" cy="1434038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Муниципальных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100" b="1" u="sng" dirty="0">
                <a:solidFill>
                  <a:schemeClr val="tx1"/>
                </a:solidFill>
              </a:rPr>
              <a:t>автономных</a:t>
            </a:r>
            <a:endParaRPr kumimoji="0" lang="ru-RU" sz="11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учреждений</a:t>
            </a:r>
          </a:p>
        </p:txBody>
      </p:sp>
      <p:sp>
        <p:nvSpPr>
          <p:cNvPr id="36" name="Подзаголовок 6"/>
          <p:cNvSpPr txBox="1">
            <a:spLocks/>
          </p:cNvSpPr>
          <p:nvPr/>
        </p:nvSpPr>
        <p:spPr>
          <a:xfrm flipH="1">
            <a:off x="3507686" y="5235320"/>
            <a:ext cx="1352346" cy="1434039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solidFill>
                  <a:schemeClr val="tx1"/>
                </a:solidFill>
              </a:rPr>
              <a:t>2 Муниципальных казенных учреждения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965184" y="5235320"/>
            <a:ext cx="2160240" cy="1436097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u="sng" dirty="0">
                <a:solidFill>
                  <a:schemeClr val="tx1"/>
                </a:solidFill>
              </a:rPr>
              <a:t>Органы власти</a:t>
            </a:r>
          </a:p>
          <a:p>
            <a:pPr algn="ctr"/>
            <a:r>
              <a:rPr lang="ru-RU" sz="1050" b="1" dirty="0">
                <a:solidFill>
                  <a:schemeClr val="tx1"/>
                </a:solidFill>
              </a:rPr>
              <a:t> (Земское собрание, администрация района, управление финансов, управление строительства и жилищно-коммунального хозяйства, отдел образования, управление сельского хозяйства</a:t>
            </a:r>
            <a:r>
              <a:rPr lang="ru-RU" sz="11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202513" y="5233263"/>
            <a:ext cx="1631669" cy="1292082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7174895" y="5233263"/>
            <a:ext cx="186160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" b="1" u="sng" dirty="0"/>
          </a:p>
          <a:p>
            <a:pPr algn="ctr"/>
            <a:r>
              <a:rPr lang="ru-RU" sz="1000" b="1" u="sng" dirty="0"/>
              <a:t>Запланированные мероприятия</a:t>
            </a:r>
          </a:p>
          <a:p>
            <a:pPr algn="ctr"/>
            <a:r>
              <a:rPr lang="ru-RU" sz="1000" b="1" dirty="0"/>
              <a:t>по народному хозяйству, жилищно-коммунальному хозяйству, исполнение государственных полномочий</a:t>
            </a:r>
            <a:r>
              <a:rPr lang="en-US" sz="1000" b="1" dirty="0"/>
              <a:t> </a:t>
            </a:r>
            <a:r>
              <a:rPr lang="ru-RU" sz="1000" b="1" dirty="0"/>
              <a:t>и полномочий поселений</a:t>
            </a:r>
          </a:p>
          <a:p>
            <a:pPr algn="ctr"/>
            <a:endParaRPr lang="ru-RU" sz="1000" b="1" dirty="0"/>
          </a:p>
        </p:txBody>
      </p:sp>
      <p:sp>
        <p:nvSpPr>
          <p:cNvPr id="16" name="Стрелка вниз 30">
            <a:extLst>
              <a:ext uri="{FF2B5EF4-FFF2-40B4-BE49-F238E27FC236}">
                <a16:creationId xmlns:a16="http://schemas.microsoft.com/office/drawing/2014/main" id="{457B1FC2-397A-418E-B8F4-1356335E207E}"/>
              </a:ext>
            </a:extLst>
          </p:cNvPr>
          <p:cNvSpPr/>
          <p:nvPr/>
        </p:nvSpPr>
        <p:spPr>
          <a:xfrm>
            <a:off x="994139" y="4725144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дзаголовок 6">
            <a:extLst>
              <a:ext uri="{FF2B5EF4-FFF2-40B4-BE49-F238E27FC236}">
                <a16:creationId xmlns:a16="http://schemas.microsoft.com/office/drawing/2014/main" id="{5FBF0DDC-C47B-4B40-B224-B4CEF03C1AFF}"/>
              </a:ext>
            </a:extLst>
          </p:cNvPr>
          <p:cNvSpPr txBox="1">
            <a:spLocks/>
          </p:cNvSpPr>
          <p:nvPr/>
        </p:nvSpPr>
        <p:spPr>
          <a:xfrm flipH="1">
            <a:off x="416742" y="5157191"/>
            <a:ext cx="1404982" cy="1434038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5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5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Муниципальных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150" b="1" u="sng" dirty="0">
                <a:solidFill>
                  <a:schemeClr val="tx1"/>
                </a:solidFill>
              </a:rPr>
              <a:t>б</a:t>
            </a:r>
            <a:r>
              <a:rPr kumimoji="0" lang="ru-RU" sz="1150" b="1" i="0" u="sng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юджетных</a:t>
            </a:r>
            <a:endParaRPr kumimoji="0" lang="ru-RU" sz="115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5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учреждений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D5C4286B-EDAC-408E-8274-EFB3E200A24F}"/>
              </a:ext>
            </a:extLst>
          </p:cNvPr>
          <p:cNvSpPr/>
          <p:nvPr/>
        </p:nvSpPr>
        <p:spPr>
          <a:xfrm>
            <a:off x="8172400" y="6381327"/>
            <a:ext cx="792088" cy="360041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013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850106"/>
          </a:xfrm>
          <a:gradFill>
            <a:gsLst>
              <a:gs pos="34000">
                <a:schemeClr val="bg1"/>
              </a:gs>
              <a:gs pos="67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Какие показатели характеризуют наш район в 2021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107561"/>
          </a:xfrm>
          <a:gradFill>
            <a:gsLst>
              <a:gs pos="26000">
                <a:schemeClr val="bg1"/>
              </a:gs>
              <a:gs pos="75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02358" y="1302509"/>
            <a:ext cx="4762130" cy="648072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Площадь – 137,7 </a:t>
            </a:r>
            <a:r>
              <a:rPr lang="ru-RU" dirty="0" err="1">
                <a:solidFill>
                  <a:schemeClr val="tx1"/>
                </a:solidFill>
              </a:rPr>
              <a:t>тыс.гектар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1932"/>
            <a:ext cx="3878741" cy="350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907704" y="1343270"/>
            <a:ext cx="2078540" cy="648072"/>
          </a:xfrm>
          <a:prstGeom prst="roundRect">
            <a:avLst/>
          </a:prstGeom>
          <a:solidFill>
            <a:schemeClr val="bg1"/>
          </a:solidFill>
          <a:ln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b="1" dirty="0" err="1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Дальнеконстантиновский</a:t>
            </a: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муниципальный район 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Нижегородской области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02358" y="2234111"/>
            <a:ext cx="4762130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Численность населения – 20.124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12104" y="3128043"/>
            <a:ext cx="4752384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50" dirty="0">
                <a:solidFill>
                  <a:schemeClr val="tx1"/>
                </a:solidFill>
              </a:rPr>
              <a:t>Уровень валового продукта </a:t>
            </a:r>
            <a:r>
              <a:rPr lang="ru-RU" sz="1700" dirty="0">
                <a:solidFill>
                  <a:schemeClr val="tx1"/>
                </a:solidFill>
              </a:rPr>
              <a:t>– 4.524 </a:t>
            </a:r>
            <a:r>
              <a:rPr lang="ru-RU" sz="1700" dirty="0" err="1">
                <a:solidFill>
                  <a:schemeClr val="tx1"/>
                </a:solidFill>
              </a:rPr>
              <a:t>млн.руб</a:t>
            </a:r>
            <a:r>
              <a:rPr lang="ru-RU" sz="17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02358" y="4007837"/>
            <a:ext cx="4752384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Среднемесячная заработная плата по району – 30.830 рублей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88440" y="4865760"/>
            <a:ext cx="7766301" cy="555000"/>
          </a:xfrm>
          <a:prstGeom prst="roundRect">
            <a:avLst/>
          </a:prstGeom>
          <a:solidFill>
            <a:schemeClr val="bg1"/>
          </a:solidFill>
          <a:ln>
            <a:solidFill>
              <a:srgbClr val="FF99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Инвестиции в основной капитал в действующих ценах  –  1.097,0 млн. рублей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85336" y="5555491"/>
            <a:ext cx="8569405" cy="1083995"/>
          </a:xfrm>
          <a:prstGeom prst="roundRect">
            <a:avLst/>
          </a:prstGeom>
          <a:solidFill>
            <a:schemeClr val="bg1"/>
          </a:solidFill>
          <a:ln>
            <a:solidFill>
              <a:srgbClr val="FF99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Муниципальные образования -11 </a:t>
            </a:r>
          </a:p>
          <a:p>
            <a:r>
              <a:rPr lang="ru-RU" sz="1700" dirty="0">
                <a:solidFill>
                  <a:schemeClr val="tx1"/>
                </a:solidFill>
              </a:rPr>
              <a:t>Муниципальные учреждения на конец года 25 ( казенные – 2, бюджетные – 11, автономные -12)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6C0F3F1-B2E9-4DCA-889A-9417738FA8E6}"/>
              </a:ext>
            </a:extLst>
          </p:cNvPr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043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034" y="150239"/>
            <a:ext cx="8856984" cy="883713"/>
          </a:xfrm>
          <a:gradFill>
            <a:gsLst>
              <a:gs pos="0">
                <a:srgbClr val="FF9999"/>
              </a:gs>
              <a:gs pos="36000">
                <a:schemeClr val="accent5">
                  <a:lumMod val="20000"/>
                  <a:lumOff val="80000"/>
                </a:schemeClr>
              </a:gs>
              <a:gs pos="61000">
                <a:schemeClr val="bg1"/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Какова динамика показателей социально-экономического развития района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987988"/>
              </p:ext>
            </p:extLst>
          </p:nvPr>
        </p:nvGraphicFramePr>
        <p:xfrm>
          <a:off x="683551" y="1014335"/>
          <a:ext cx="3600417" cy="277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382844"/>
              </p:ext>
            </p:extLst>
          </p:nvPr>
        </p:nvGraphicFramePr>
        <p:xfrm>
          <a:off x="4788025" y="1158351"/>
          <a:ext cx="4031976" cy="277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7964125"/>
              </p:ext>
            </p:extLst>
          </p:nvPr>
        </p:nvGraphicFramePr>
        <p:xfrm>
          <a:off x="351545" y="3739325"/>
          <a:ext cx="4319504" cy="2866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1866989"/>
              </p:ext>
            </p:extLst>
          </p:nvPr>
        </p:nvGraphicFramePr>
        <p:xfrm>
          <a:off x="4860000" y="3933056"/>
          <a:ext cx="4032480" cy="2650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Овал 7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142761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150239"/>
            <a:ext cx="8928992" cy="542457"/>
          </a:xfrm>
          <a:prstGeom prst="roundRect">
            <a:avLst/>
          </a:prstGeom>
          <a:gradFill>
            <a:gsLst>
              <a:gs pos="0">
                <a:srgbClr val="FF9999"/>
              </a:gs>
              <a:gs pos="36000">
                <a:schemeClr val="accent5">
                  <a:lumMod val="20000"/>
                  <a:lumOff val="80000"/>
                </a:schemeClr>
              </a:gs>
              <a:gs pos="61000">
                <a:schemeClr val="bg1"/>
              </a:gs>
            </a:gsLst>
            <a:lin ang="16200000" scaled="1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1"/>
                </a:solidFill>
              </a:rPr>
              <a:t>Основные параметры бюджета 2021 г. 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445853"/>
              </p:ext>
            </p:extLst>
          </p:nvPr>
        </p:nvGraphicFramePr>
        <p:xfrm>
          <a:off x="179512" y="1052735"/>
          <a:ext cx="8856984" cy="565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BE29F43-8E81-4501-B80E-8A6E64EBF9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88890"/>
              </p:ext>
            </p:extLst>
          </p:nvPr>
        </p:nvGraphicFramePr>
        <p:xfrm>
          <a:off x="189492" y="3346587"/>
          <a:ext cx="8856985" cy="2727797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3229997121"/>
                    </a:ext>
                  </a:extLst>
                </a:gridCol>
                <a:gridCol w="1502188">
                  <a:extLst>
                    <a:ext uri="{9D8B030D-6E8A-4147-A177-3AD203B41FA5}">
                      <a16:colId xmlns:a16="http://schemas.microsoft.com/office/drawing/2014/main" val="1463492732"/>
                    </a:ext>
                  </a:extLst>
                </a:gridCol>
                <a:gridCol w="1666164">
                  <a:extLst>
                    <a:ext uri="{9D8B030D-6E8A-4147-A177-3AD203B41FA5}">
                      <a16:colId xmlns:a16="http://schemas.microsoft.com/office/drawing/2014/main" val="1605547532"/>
                    </a:ext>
                  </a:extLst>
                </a:gridCol>
                <a:gridCol w="1562898">
                  <a:extLst>
                    <a:ext uri="{9D8B030D-6E8A-4147-A177-3AD203B41FA5}">
                      <a16:colId xmlns:a16="http://schemas.microsoft.com/office/drawing/2014/main" val="1739450858"/>
                    </a:ext>
                  </a:extLst>
                </a:gridCol>
                <a:gridCol w="1101398">
                  <a:extLst>
                    <a:ext uri="{9D8B030D-6E8A-4147-A177-3AD203B41FA5}">
                      <a16:colId xmlns:a16="http://schemas.microsoft.com/office/drawing/2014/main" val="1169679931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3874848369"/>
                    </a:ext>
                  </a:extLst>
                </a:gridCol>
              </a:tblGrid>
              <a:tr h="80249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Параметры </a:t>
                      </a:r>
                      <a:r>
                        <a:rPr lang="ru-RU" sz="1300" b="1" u="sng" strike="noStrike" dirty="0">
                          <a:effectLst/>
                        </a:rPr>
                        <a:t>первоначально утвержденного </a:t>
                      </a:r>
                      <a:r>
                        <a:rPr lang="ru-RU" sz="1300" b="1" u="none" strike="noStrike" dirty="0">
                          <a:effectLst/>
                        </a:rPr>
                        <a:t>бюджета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Параметры </a:t>
                      </a:r>
                      <a:r>
                        <a:rPr lang="ru-RU" sz="1300" b="1" u="sng" strike="noStrike" dirty="0">
                          <a:effectLst/>
                        </a:rPr>
                        <a:t>уточненного</a:t>
                      </a:r>
                    </a:p>
                    <a:p>
                      <a:pPr algn="ctr" rtl="0" fontAlgn="ctr"/>
                      <a:r>
                        <a:rPr lang="ru-RU" sz="1300" b="1" u="sng" strike="noStrike" dirty="0">
                          <a:effectLst/>
                        </a:rPr>
                        <a:t> </a:t>
                      </a:r>
                      <a:r>
                        <a:rPr lang="ru-RU" sz="1300" b="1" u="none" strike="noStrike" dirty="0">
                          <a:effectLst/>
                        </a:rPr>
                        <a:t>бюджета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Исполнено за 2021 год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 исполнения к первоначально утвержденным значениям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83953168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ДОХОДЫ БЮДЖЕТА, </a:t>
                      </a:r>
                    </a:p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в том 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799 601 765,77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1 067 581 117,33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1 078 500 131,02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134,9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101,0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61047056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u="none" strike="noStrike" dirty="0">
                          <a:effectLst/>
                        </a:rPr>
                        <a:t>  налоговые и неналоговые доходы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262 583 130,00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270 083 130,00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293 515 865,23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111,8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108,7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74208876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537 018 635,77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797 497 987,33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784 984 265,79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146,2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98,4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31394339"/>
                  </a:ext>
                </a:extLst>
              </a:tr>
              <a:tr h="18989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РАСХОДЫ БЮДЖЕТА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 793 901 765,77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1 089 305 996,08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1 059 847 803,21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118,6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97,3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79633300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u="none" strike="noStrike" dirty="0">
                          <a:effectLst/>
                        </a:rPr>
                        <a:t>РЕЗУЛЬТАТ ИСПОЛНЕНИЯ (Дефицит(-), Профицит (+))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  +5 700 000,00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-21 724 878,75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+18 652 327,81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327,2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-85,9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12846603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1284D962-FC63-4E05-8E33-05A56ADF5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606741"/>
              </p:ext>
            </p:extLst>
          </p:nvPr>
        </p:nvGraphicFramePr>
        <p:xfrm>
          <a:off x="147979" y="719695"/>
          <a:ext cx="8856984" cy="299676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8784386">
                  <a:extLst>
                    <a:ext uri="{9D8B030D-6E8A-4147-A177-3AD203B41FA5}">
                      <a16:colId xmlns:a16="http://schemas.microsoft.com/office/drawing/2014/main" val="3358580135"/>
                    </a:ext>
                  </a:extLst>
                </a:gridCol>
                <a:gridCol w="72598">
                  <a:extLst>
                    <a:ext uri="{9D8B030D-6E8A-4147-A177-3AD203B41FA5}">
                      <a16:colId xmlns:a16="http://schemas.microsoft.com/office/drawing/2014/main" val="68258779"/>
                    </a:ext>
                  </a:extLst>
                </a:gridCol>
              </a:tblGrid>
              <a:tr h="2764896">
                <a:tc>
                  <a:txBody>
                    <a:bodyPr/>
                    <a:lstStyle/>
                    <a:p>
                      <a:pPr marL="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lang="ru-RU" sz="1700" b="1" u="none" dirty="0">
                          <a:latin typeface="Times New Roman" pitchFamily="18" charset="0"/>
                          <a:cs typeface="Times New Roman" pitchFamily="18" charset="0"/>
                        </a:rPr>
                        <a:t>В 2021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году подготовлено 11 уточнений решения о бюджете, которые были связаны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с увеличением плана поступлений налоговых и неналоговых доходов бюджета муниципального района в связи с ожидаемым поступлением 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отдельных доходных источников и направлением дополнительно полученных доходов на увеличение расходов,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а также в связи с внесением изменений в объемы межбюджетных трансфертов, предоставляемых из областного бюджета, и объемы безвозмездных поступлений от негосударственных организаций и населения на реализацию проектов. </a:t>
                      </a:r>
                    </a:p>
                    <a:p>
                      <a:pPr marL="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      Всего первоначальные параметры бюджета увеличены по доходам на 267 979,4 тыс. рублей, по расходам на 295 404,2 тыс. рублей.</a:t>
                      </a:r>
                    </a:p>
                    <a:p>
                      <a:pPr algn="l" rtl="0" fontAlgn="b"/>
                      <a:r>
                        <a:rPr lang="ru-RU" sz="1700" u="none" strike="noStrike" dirty="0">
                          <a:effectLst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6327568"/>
                  </a:ext>
                </a:extLst>
              </a:tr>
              <a:tr h="231872">
                <a:tc>
                  <a:txBody>
                    <a:bodyPr/>
                    <a:lstStyle/>
                    <a:p>
                      <a:pPr algn="l" rtl="0" fontAlgn="b"/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59643143"/>
                  </a:ext>
                </a:extLst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7769781" y="6150578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198091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39"/>
            <a:ext cx="8928992" cy="7584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1"/>
                </a:solidFill>
              </a:rPr>
              <a:t>Доходная часть бюджета 2021 г. –  1 078 500 131,02 руб.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22321"/>
              </p:ext>
            </p:extLst>
          </p:nvPr>
        </p:nvGraphicFramePr>
        <p:xfrm>
          <a:off x="179512" y="1052735"/>
          <a:ext cx="8856984" cy="565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3277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457367"/>
              </p:ext>
            </p:extLst>
          </p:nvPr>
        </p:nvGraphicFramePr>
        <p:xfrm>
          <a:off x="179512" y="188641"/>
          <a:ext cx="8784976" cy="6564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вал 4"/>
          <p:cNvSpPr/>
          <p:nvPr/>
        </p:nvSpPr>
        <p:spPr>
          <a:xfrm>
            <a:off x="8172399" y="6320719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C9107DC0-6798-480F-AE78-5CE950C1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08" y="105233"/>
            <a:ext cx="8928992" cy="8034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Сведения о фактических поступлениях доходов бюджета в разрезе основных видов доходов в сравнении с первоначально утвержденными и уточненными значениями с учетом внесенных изменений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F65D4B5-F583-405E-BB5A-539E716217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226524"/>
              </p:ext>
            </p:extLst>
          </p:nvPr>
        </p:nvGraphicFramePr>
        <p:xfrm>
          <a:off x="106808" y="992129"/>
          <a:ext cx="8857679" cy="56156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3104">
                  <a:extLst>
                    <a:ext uri="{9D8B030D-6E8A-4147-A177-3AD203B41FA5}">
                      <a16:colId xmlns:a16="http://schemas.microsoft.com/office/drawing/2014/main" val="415856897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23833108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910385296"/>
                    </a:ext>
                  </a:extLst>
                </a:gridCol>
                <a:gridCol w="1118395">
                  <a:extLst>
                    <a:ext uri="{9D8B030D-6E8A-4147-A177-3AD203B41FA5}">
                      <a16:colId xmlns:a16="http://schemas.microsoft.com/office/drawing/2014/main" val="1215201647"/>
                    </a:ext>
                  </a:extLst>
                </a:gridCol>
                <a:gridCol w="905435">
                  <a:extLst>
                    <a:ext uri="{9D8B030D-6E8A-4147-A177-3AD203B41FA5}">
                      <a16:colId xmlns:a16="http://schemas.microsoft.com/office/drawing/2014/main" val="1692680594"/>
                    </a:ext>
                  </a:extLst>
                </a:gridCol>
                <a:gridCol w="712473">
                  <a:extLst>
                    <a:ext uri="{9D8B030D-6E8A-4147-A177-3AD203B41FA5}">
                      <a16:colId xmlns:a16="http://schemas.microsoft.com/office/drawing/2014/main" val="69991748"/>
                    </a:ext>
                  </a:extLst>
                </a:gridCol>
              </a:tblGrid>
              <a:tr h="69806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Доходы бюджета первоначально утвержденные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Доходы бюджета уточненные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Исполнено за 2021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% исполнения к первоначально утвержденным значениям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144483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u="none" strike="noStrike" dirty="0">
                          <a:effectLst/>
                        </a:rPr>
                        <a:t>Доходы бюджета - 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799 601 765,77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1 067 581 117,33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1 078 500 131,02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134,9%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101,0%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5681037"/>
                  </a:ext>
                </a:extLst>
              </a:tr>
              <a:tr h="1551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          в том числе: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262 583 130,00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270 083 130,00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293 515 865,23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111,8%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108,7%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751559"/>
                  </a:ext>
                </a:extLst>
              </a:tr>
              <a:tr h="1551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НАЛОГОВЫЕ И НЕНАЛОГОВЫЕ ДОХОДЫ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831949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НАЛОГИ НА ПРИБЫЛЬ, ДОХОДЫ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213 963 450,00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220 184 450,00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235 298 807,84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110,0%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106,9%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235964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3 429 400,00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3 429 400,00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3 698 530,15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107,8%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107,8%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33487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НАЛОГИ НА СОВОКУПНЫЙ ДОХОД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19 806 580,00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18 514 580,00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19 605 032,36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105,9%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0181344"/>
                  </a:ext>
                </a:extLst>
              </a:tr>
              <a:tr h="893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ГОСУДАРСТВЕННАЯ ПОШЛИНА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2 919 400,00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2 494 400,00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2 682 293,05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91,9%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107,5%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191758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10 918 600,00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9 706 430,73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10 058 874,03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92,1%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103,6%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3863528"/>
                  </a:ext>
                </a:extLst>
              </a:tr>
              <a:tr h="2060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ПЛАТЕЖИ ПРИ ПОЛЬЗОВАНИИ ПРИРОДНЫМИ РЕСУРСАМИ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557 400,00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277 200,00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274 670,75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49,3%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00126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ДОХОДЫ ОТ ОКАЗАНИЯ ПЛАТНЫХ УСЛУГ И КОМПЕНСАЦИИ ЗАТРАТ ГОСУДАРСТВА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416 200,00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264 200,00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271 597,48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65,3%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102,8%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2295752"/>
                  </a:ext>
                </a:extLst>
              </a:tr>
              <a:tr h="2192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ДОХОДЫ ОТ ПРОДАЖИ МАТЕРИАЛЬНЫХ И НЕМАТЕРИАЛЬНЫХ АКТИВОВ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9 938 000,00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14 380 369,27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20 439 082,48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205,7%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142,1%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2097019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ШТРАФЫ, САНКЦИИ, ВОЗМЕЩЕНИЕ УЩЕРБА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568 400,00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756 400,00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1 069 401,93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188,1%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141,4%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8051937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ПРОЧИЕ НЕНАЛОГОВЫЕ ДОХОДЫ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75 700,00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75 700,00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117 575,16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155,3%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155,3%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6211502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537 018 635,77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797 497 987,33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784 984 265,79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146,2%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98,4%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172140"/>
                  </a:ext>
                </a:extLst>
              </a:tr>
              <a:tr h="2941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БЕЗВОЗМЕЗДНЫЕ ПОСТУПЛЕНИЯ ОТ ДРУГИХ БЮДЖЕТОВ БЮДЖЕТНОЙ СИСТЕМЫ РОССИЙСКОЙ ФЕДЕРАЦИИ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537 018 635,77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789 250 751,59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777 740 479,05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144,8%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98,5%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65108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ДОТАЦИИ БЮДЖЕТАМ БЮДЖЕТНОЙ СИСТЕМЫ РФ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93 938 300,00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94 658 300,00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94 658 300,00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863825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СУБСИДИИ БЮДЖЕТАМ БЮДЖЕТНОЙ СИСТЕМЫ РФ (межбюджетные субсидии)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20 281 884,77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154 361 692,06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144 010 759,97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710,0%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93,3%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68420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СУБВЕНЦИИ ИЗ БЮДЖЕТА БЮДЖЕТНОЙ СИСТЕМЫ РФ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413 595 500,00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464 399 295,12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463 401 251,85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112,0%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464582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ИНЫЕ МЕЖБЮДЖЕТНЫЕ ТРАНСФЕРТЫ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9 202 951,00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75 831 464,41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75 670 167,23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822,2%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326036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ПРОЧИЕ БЕЗВОЗМЕЗДНЫЕ ПОСТУПЛЕНИЯ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10 739 940,00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9 736 491,00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90,7%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3257895"/>
                  </a:ext>
                </a:extLst>
              </a:tr>
              <a:tr h="38231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u="none" strike="noStrike" dirty="0">
                          <a:effectLst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1 920 181,23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1 920 181,23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894906"/>
                  </a:ext>
                </a:extLst>
              </a:tr>
              <a:tr h="38005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u="none" strike="noStrike" dirty="0">
                          <a:effectLst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-4 412 885,49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-4 412 885,49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171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603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648072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Налоговые и неналоговые доходы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029862"/>
              </p:ext>
            </p:extLst>
          </p:nvPr>
        </p:nvGraphicFramePr>
        <p:xfrm>
          <a:off x="107504" y="764704"/>
          <a:ext cx="8928992" cy="5943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3">
            <a:extLst>
              <a:ext uri="{FF2B5EF4-FFF2-40B4-BE49-F238E27FC236}">
                <a16:creationId xmlns:a16="http://schemas.microsoft.com/office/drawing/2014/main" id="{1FA08E1E-82C8-4A48-8B9D-ACBE856E2D48}"/>
              </a:ext>
            </a:extLst>
          </p:cNvPr>
          <p:cNvSpPr/>
          <p:nvPr/>
        </p:nvSpPr>
        <p:spPr>
          <a:xfrm>
            <a:off x="4605780" y="4725144"/>
            <a:ext cx="4114800" cy="72008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</a:rPr>
              <a:t>НДФЛ</a:t>
            </a:r>
            <a:r>
              <a:rPr lang="ru-RU" sz="1600" b="1" dirty="0">
                <a:solidFill>
                  <a:schemeClr val="tx1"/>
                </a:solidFill>
              </a:rPr>
              <a:t> основной </a:t>
            </a:r>
            <a:r>
              <a:rPr lang="ru-RU" sz="1600" b="1" dirty="0" err="1">
                <a:solidFill>
                  <a:schemeClr val="tx1"/>
                </a:solidFill>
              </a:rPr>
              <a:t>бюджетообразующий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источник  доходов</a:t>
            </a:r>
          </a:p>
        </p:txBody>
      </p:sp>
    </p:spTree>
    <p:extLst>
      <p:ext uri="{BB962C8B-B14F-4D97-AF65-F5344CB8AC3E}">
        <p14:creationId xmlns:p14="http://schemas.microsoft.com/office/powerpoint/2010/main" val="4001119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576064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Безвозмездные поступления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585682"/>
              </p:ext>
            </p:extLst>
          </p:nvPr>
        </p:nvGraphicFramePr>
        <p:xfrm>
          <a:off x="130780" y="726303"/>
          <a:ext cx="8928992" cy="6015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E5A9DFB2-04B9-4202-AFE4-B4EF1F152747}"/>
              </a:ext>
            </a:extLst>
          </p:cNvPr>
          <p:cNvSpPr/>
          <p:nvPr/>
        </p:nvSpPr>
        <p:spPr>
          <a:xfrm>
            <a:off x="112815" y="4706124"/>
            <a:ext cx="4891233" cy="2035244"/>
          </a:xfrm>
          <a:prstGeom prst="cloudCallout">
            <a:avLst>
              <a:gd name="adj1" fmla="val 23409"/>
              <a:gd name="adj2" fmla="val -60923"/>
            </a:avLst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поступления-межбюджетные трансферты (средства), предоставляемые  бюджету района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B8C58A-4278-4C84-8C10-D617CD521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8184" y="5301208"/>
            <a:ext cx="2736304" cy="1305958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3DECBDC6-7C73-4535-93F5-9C7E0CCDA787}"/>
              </a:ext>
            </a:extLst>
          </p:cNvPr>
          <p:cNvSpPr/>
          <p:nvPr/>
        </p:nvSpPr>
        <p:spPr>
          <a:xfrm>
            <a:off x="8100392" y="6225416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293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3" y="75791"/>
            <a:ext cx="9011867" cy="722094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tx1"/>
                </a:solidFill>
              </a:rPr>
              <a:t>РАСХОДЫ БЮДЖЕТА </a:t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по разделам (подразделам) функциональной структуры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138837"/>
              </p:ext>
            </p:extLst>
          </p:nvPr>
        </p:nvGraphicFramePr>
        <p:xfrm>
          <a:off x="113935" y="801524"/>
          <a:ext cx="8942705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7359" y="2211443"/>
            <a:ext cx="517705" cy="5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462645"/>
            <a:ext cx="418438" cy="48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9769" y="1268760"/>
            <a:ext cx="479833" cy="42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42312" y="5457423"/>
            <a:ext cx="576064" cy="47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3608" y="1725004"/>
            <a:ext cx="486440" cy="48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>
            <a:extLst>
              <a:ext uri="{FF2B5EF4-FFF2-40B4-BE49-F238E27FC236}">
                <a16:creationId xmlns:a16="http://schemas.microsoft.com/office/drawing/2014/main" id="{377B111A-E134-4952-B00D-576D889B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29049" y="1628799"/>
            <a:ext cx="479833" cy="48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98C0A15-E557-43CD-A370-2EE287A223CF}"/>
              </a:ext>
            </a:extLst>
          </p:cNvPr>
          <p:cNvPicPr/>
          <p:nvPr/>
        </p:nvPicPr>
        <p:blipFill rotWithShape="1">
          <a:blip r:embed="rId9"/>
          <a:srcRect l="61656" t="52766" r="31040" b="38639"/>
          <a:stretch/>
        </p:blipFill>
        <p:spPr bwMode="auto">
          <a:xfrm>
            <a:off x="6601274" y="3345208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F073419D-512B-46D0-9E45-646AFB71143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t="21022" r="63860" b="8491"/>
          <a:stretch/>
        </p:blipFill>
        <p:spPr bwMode="auto">
          <a:xfrm>
            <a:off x="6519135" y="4472098"/>
            <a:ext cx="418437" cy="47560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C6DBC72-9DA7-4606-9CA7-FBB163D35D99}"/>
              </a:ext>
            </a:extLst>
          </p:cNvPr>
          <p:cNvPicPr/>
          <p:nvPr/>
        </p:nvPicPr>
        <p:blipFill rotWithShape="1">
          <a:blip r:embed="rId11"/>
          <a:srcRect l="22489" t="48885" r="70047" b="41786"/>
          <a:stretch/>
        </p:blipFill>
        <p:spPr bwMode="auto">
          <a:xfrm>
            <a:off x="5993675" y="5305035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474" y="6175519"/>
            <a:ext cx="500273" cy="519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id="{78166238-9EDB-41F6-B3C4-259B2C2F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198" y="5888390"/>
            <a:ext cx="500273" cy="48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83206FD-2927-4C35-9EF2-498E5A039D01}"/>
              </a:ext>
            </a:extLst>
          </p:cNvPr>
          <p:cNvPicPr/>
          <p:nvPr/>
        </p:nvPicPr>
        <p:blipFill rotWithShape="1">
          <a:blip r:embed="rId14" cstate="print"/>
          <a:srcRect l="45538" t="41890" r="37466" b="34660"/>
          <a:stretch/>
        </p:blipFill>
        <p:spPr bwMode="auto">
          <a:xfrm>
            <a:off x="1535393" y="3358486"/>
            <a:ext cx="418438" cy="46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A425B8D1-2780-4805-BF6C-409D55D4CFFA}"/>
              </a:ext>
            </a:extLst>
          </p:cNvPr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4" t="19786" r="14677" b="8491"/>
          <a:stretch/>
        </p:blipFill>
        <p:spPr bwMode="auto">
          <a:xfrm>
            <a:off x="1691680" y="2505551"/>
            <a:ext cx="418438" cy="412981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388DBBC8-B4B2-4E7C-85E9-358EF52190E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0" t="21022" r="862" b="7254"/>
          <a:stretch/>
        </p:blipFill>
        <p:spPr bwMode="auto">
          <a:xfrm>
            <a:off x="3268866" y="1322700"/>
            <a:ext cx="500273" cy="42854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5835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730767804"/>
              </p:ext>
            </p:extLst>
          </p:nvPr>
        </p:nvGraphicFramePr>
        <p:xfrm>
          <a:off x="258328" y="688160"/>
          <a:ext cx="8856984" cy="4774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/>
          <p:nvPr/>
        </p:nvPicPr>
        <p:blipFill rotWithShape="1">
          <a:blip r:embed="rId3" cstate="print"/>
          <a:srcRect l="22276" t="12257" r="18269" b="13057"/>
          <a:stretch/>
        </p:blipFill>
        <p:spPr bwMode="auto">
          <a:xfrm>
            <a:off x="90083" y="4293096"/>
            <a:ext cx="3761837" cy="2448273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851920" y="5360284"/>
            <a:ext cx="5184618" cy="1387162"/>
          </a:xfrm>
          <a:prstGeom prst="roundRect">
            <a:avLst/>
          </a:prstGeom>
          <a:gradFill>
            <a:gsLst>
              <a:gs pos="1000">
                <a:schemeClr val="bg1"/>
              </a:gs>
              <a:gs pos="96000">
                <a:schemeClr val="accent2">
                  <a:lumMod val="75000"/>
                </a:schemeClr>
              </a:gs>
              <a:gs pos="41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chemeClr val="tx1"/>
                </a:solidFill>
              </a:rPr>
              <a:t>Бюджет сохраняет свою социальную направленность – 58,6% общего объема (620 851,7 </a:t>
            </a:r>
            <a:r>
              <a:rPr lang="ru-RU" sz="2300" b="1" dirty="0" err="1">
                <a:solidFill>
                  <a:schemeClr val="tx1"/>
                </a:solidFill>
              </a:rPr>
              <a:t>тыс.руб</a:t>
            </a:r>
            <a:r>
              <a:rPr lang="ru-RU" sz="2300" b="1" dirty="0">
                <a:solidFill>
                  <a:schemeClr val="tx1"/>
                </a:solidFill>
              </a:rPr>
              <a:t>.) – расходы социальной сферы</a:t>
            </a:r>
            <a:endParaRPr lang="ru-RU" sz="2300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279904" y="6354326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B05CF3-9405-4BFD-9DB8-ED884584CBD9}"/>
              </a:ext>
            </a:extLst>
          </p:cNvPr>
          <p:cNvSpPr/>
          <p:nvPr/>
        </p:nvSpPr>
        <p:spPr>
          <a:xfrm>
            <a:off x="8295076" y="1878542"/>
            <a:ext cx="568639" cy="309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19,5%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82D06B2-6F7A-4945-B8FF-2C26C770A868}"/>
              </a:ext>
            </a:extLst>
          </p:cNvPr>
          <p:cNvSpPr/>
          <p:nvPr/>
        </p:nvSpPr>
        <p:spPr>
          <a:xfrm>
            <a:off x="8316412" y="3089871"/>
            <a:ext cx="576064" cy="248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9,0%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EB083F-8F1F-4AE8-A813-99303D82BFEA}"/>
              </a:ext>
            </a:extLst>
          </p:cNvPr>
          <p:cNvSpPr/>
          <p:nvPr/>
        </p:nvSpPr>
        <p:spPr>
          <a:xfrm>
            <a:off x="8264888" y="3512560"/>
            <a:ext cx="56863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6,5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8ED0820-48BD-443F-9A8E-41AA73BFAECD}"/>
              </a:ext>
            </a:extLst>
          </p:cNvPr>
          <p:cNvSpPr/>
          <p:nvPr/>
        </p:nvSpPr>
        <p:spPr>
          <a:xfrm>
            <a:off x="8291363" y="3827969"/>
            <a:ext cx="57606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0,3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6D995C3-F288-4405-9E8D-0E7446119B0F}"/>
              </a:ext>
            </a:extLst>
          </p:cNvPr>
          <p:cNvSpPr/>
          <p:nvPr/>
        </p:nvSpPr>
        <p:spPr>
          <a:xfrm>
            <a:off x="8323838" y="4335016"/>
            <a:ext cx="568639" cy="277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0,2%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65B8ADA-0AD2-4DE6-9ED5-3BC816AE079C}"/>
              </a:ext>
            </a:extLst>
          </p:cNvPr>
          <p:cNvSpPr/>
          <p:nvPr/>
        </p:nvSpPr>
        <p:spPr>
          <a:xfrm>
            <a:off x="8316414" y="4666068"/>
            <a:ext cx="57606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0,0%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56451E5-83EE-4FD9-AD62-13E085D3FBF7}"/>
              </a:ext>
            </a:extLst>
          </p:cNvPr>
          <p:cNvSpPr/>
          <p:nvPr/>
        </p:nvSpPr>
        <p:spPr>
          <a:xfrm>
            <a:off x="8253298" y="5014405"/>
            <a:ext cx="68654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4,9%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5603B81-9AE3-420E-A594-B897896EE96D}"/>
              </a:ext>
            </a:extLst>
          </p:cNvPr>
          <p:cNvSpPr/>
          <p:nvPr/>
        </p:nvSpPr>
        <p:spPr>
          <a:xfrm>
            <a:off x="8323839" y="2270406"/>
            <a:ext cx="568639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10,7%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F3C8F3-8148-43CB-AF3A-09EF79364BAF}"/>
              </a:ext>
            </a:extLst>
          </p:cNvPr>
          <p:cNvSpPr/>
          <p:nvPr/>
        </p:nvSpPr>
        <p:spPr>
          <a:xfrm>
            <a:off x="8316416" y="2630446"/>
            <a:ext cx="576064" cy="248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42,7%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8C4E409-B484-4AD9-A3D3-B1A8DA2B921E}"/>
              </a:ext>
            </a:extLst>
          </p:cNvPr>
          <p:cNvSpPr txBox="1">
            <a:spLocks/>
          </p:cNvSpPr>
          <p:nvPr/>
        </p:nvSpPr>
        <p:spPr>
          <a:xfrm>
            <a:off x="90083" y="116631"/>
            <a:ext cx="8946455" cy="65798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dirty="0">
                <a:solidFill>
                  <a:schemeClr val="tx1"/>
                </a:solidFill>
              </a:rPr>
              <a:t>Структура РАСХОДОВ БЮДЖЕТА 2021 года</a:t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по разделам (подразделам) функциональной классификации        </a:t>
            </a:r>
            <a:r>
              <a:rPr lang="ru-RU" sz="1400" i="1" dirty="0" err="1">
                <a:solidFill>
                  <a:schemeClr val="tx1"/>
                </a:solidFill>
              </a:rPr>
              <a:t>тыс.руб</a:t>
            </a:r>
            <a:r>
              <a:rPr lang="ru-RU" sz="1400" i="1" dirty="0">
                <a:solidFill>
                  <a:schemeClr val="tx1"/>
                </a:solidFill>
              </a:rPr>
              <a:t>.</a:t>
            </a:r>
            <a:endParaRPr lang="ru-RU" sz="2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38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563" y="75791"/>
            <a:ext cx="8908874" cy="722094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tx1"/>
                </a:solidFill>
              </a:rPr>
              <a:t>Анализ исполнения РАСХОДОВ БЮДЖЕТА 2021 года </a:t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по разделам (подразделам) функциональной структуры         </a:t>
            </a:r>
            <a:r>
              <a:rPr lang="ru-RU" sz="1200" b="1" i="1" dirty="0">
                <a:solidFill>
                  <a:schemeClr val="tx1"/>
                </a:solidFill>
              </a:rPr>
              <a:t>стр.1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8334E3C-7B0E-40A7-837C-7B5D7391E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535295"/>
              </p:ext>
            </p:extLst>
          </p:nvPr>
        </p:nvGraphicFramePr>
        <p:xfrm>
          <a:off x="117563" y="797885"/>
          <a:ext cx="8908872" cy="5762104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786639">
                  <a:extLst>
                    <a:ext uri="{9D8B030D-6E8A-4147-A177-3AD203B41FA5}">
                      <a16:colId xmlns:a16="http://schemas.microsoft.com/office/drawing/2014/main" val="2154414122"/>
                    </a:ext>
                  </a:extLst>
                </a:gridCol>
                <a:gridCol w="3476760">
                  <a:extLst>
                    <a:ext uri="{9D8B030D-6E8A-4147-A177-3AD203B41FA5}">
                      <a16:colId xmlns:a16="http://schemas.microsoft.com/office/drawing/2014/main" val="3108835384"/>
                    </a:ext>
                  </a:extLst>
                </a:gridCol>
                <a:gridCol w="941622">
                  <a:extLst>
                    <a:ext uri="{9D8B030D-6E8A-4147-A177-3AD203B41FA5}">
                      <a16:colId xmlns:a16="http://schemas.microsoft.com/office/drawing/2014/main" val="358475655"/>
                    </a:ext>
                  </a:extLst>
                </a:gridCol>
                <a:gridCol w="1086487">
                  <a:extLst>
                    <a:ext uri="{9D8B030D-6E8A-4147-A177-3AD203B41FA5}">
                      <a16:colId xmlns:a16="http://schemas.microsoft.com/office/drawing/2014/main" val="301851716"/>
                    </a:ext>
                  </a:extLst>
                </a:gridCol>
                <a:gridCol w="1086487">
                  <a:extLst>
                    <a:ext uri="{9D8B030D-6E8A-4147-A177-3AD203B41FA5}">
                      <a16:colId xmlns:a16="http://schemas.microsoft.com/office/drawing/2014/main" val="428275439"/>
                    </a:ext>
                  </a:extLst>
                </a:gridCol>
                <a:gridCol w="796757">
                  <a:extLst>
                    <a:ext uri="{9D8B030D-6E8A-4147-A177-3AD203B41FA5}">
                      <a16:colId xmlns:a16="http://schemas.microsoft.com/office/drawing/2014/main" val="2946066293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1859139442"/>
                    </a:ext>
                  </a:extLst>
                </a:gridCol>
              </a:tblGrid>
              <a:tr h="7077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Классификация по разделам (подразделам) функциональной структуры </a:t>
                      </a:r>
                      <a:endParaRPr lang="ru-RU" sz="9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Расходы бюджета - всего, в том числе: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Расходы бюджета первоначально утвержденные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Расходы бюджета уточненные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Исполнено за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исполнению к первоначально утвержденным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22629"/>
                  </a:ext>
                </a:extLst>
              </a:tr>
              <a:tr h="1652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793 901 765,77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1 089 305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996,08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1 059 847 803,21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133,5%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97,3%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26414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55 145 654,02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65 447 245,25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60 030 230,34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108,9%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584846"/>
                  </a:ext>
                </a:extLst>
              </a:tr>
              <a:tr h="296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1 729 702,00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2 064 075,76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2 048 605,60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32157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1 122 595,08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1 263 363,57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1 237 122,70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867207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24 843 104,00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25 916 658,29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25 465 295,42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424792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Судебная система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9726777"/>
                  </a:ext>
                </a:extLst>
              </a:tr>
              <a:tr h="277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10 891 754,92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11 634 526,27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11 264 690,75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2089136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Резервные фонды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1 512 280,02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795 980,37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5290665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15 031 618,00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23 758 040,99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19 999 915,87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8503143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1 220 300,00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1 220 300,00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1 220 300,00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032256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1 220 300,0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1 220 300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1 220 300,00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3935595"/>
                  </a:ext>
                </a:extLst>
              </a:tr>
              <a:tr h="197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5 200 869,00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5 059 408,54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4 696 080,00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90,3%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92,8%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880419"/>
                  </a:ext>
                </a:extLst>
              </a:tr>
              <a:tr h="20335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5 200 869,00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5 059 408,54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4 696 080,00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5823536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144 296 150,00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211 830 286,54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206 448 837,86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97,5%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093775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700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457774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137 367 600,00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174 426 766,58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174 362 980,46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8556163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Транспорт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1 800 000,00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1 800 000,00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2184978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3 429 400,00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29 317 706,71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24 023 000,17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7617418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886 450,00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590 003,72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589 943,72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281010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2 260 000,00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5 443 109,53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5 420 213,51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870612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23 540 082,82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122 787 417,12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113 049 366,16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08205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2 003 367,00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67 241 023,50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58 886 190,63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2939,4%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46962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8 635 000,00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42 623 251,46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41 348 274,67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478,8%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7747454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6 873 109,82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5 963 499,36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5 856 048,36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5208881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6 028 606,00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6 959 642,80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6 958 852,50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2151523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DC1FBF13-C8C1-41C2-B782-DE81831A4968}"/>
              </a:ext>
            </a:extLst>
          </p:cNvPr>
          <p:cNvSpPr/>
          <p:nvPr/>
        </p:nvSpPr>
        <p:spPr>
          <a:xfrm>
            <a:off x="8110130" y="6408665"/>
            <a:ext cx="864096" cy="409929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29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3" y="75791"/>
            <a:ext cx="8942705" cy="544897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1800" b="1" i="1" dirty="0">
                <a:solidFill>
                  <a:schemeClr val="tx1"/>
                </a:solidFill>
              </a:rPr>
              <a:t>Анализ исполнения РАСХОДОВ БЮДЖЕТА 2021 года 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по разделам (подразделам) функциональной структуры          </a:t>
            </a:r>
            <a:r>
              <a:rPr lang="ru-RU" sz="1200" b="1" i="1" dirty="0">
                <a:solidFill>
                  <a:schemeClr val="tx1"/>
                </a:solidFill>
              </a:rPr>
              <a:t>стр.2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8083032" y="6427995"/>
            <a:ext cx="864096" cy="400881"/>
          </a:xfrm>
          <a:prstGeom prst="ellipse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8334E3C-7B0E-40A7-837C-7B5D7391E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314410"/>
              </p:ext>
            </p:extLst>
          </p:nvPr>
        </p:nvGraphicFramePr>
        <p:xfrm>
          <a:off x="108028" y="1008581"/>
          <a:ext cx="8856663" cy="527897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782029">
                  <a:extLst>
                    <a:ext uri="{9D8B030D-6E8A-4147-A177-3AD203B41FA5}">
                      <a16:colId xmlns:a16="http://schemas.microsoft.com/office/drawing/2014/main" val="215441412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310883538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5847565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0185171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42827543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946066293"/>
                    </a:ext>
                  </a:extLst>
                </a:gridCol>
                <a:gridCol w="729818">
                  <a:extLst>
                    <a:ext uri="{9D8B030D-6E8A-4147-A177-3AD203B41FA5}">
                      <a16:colId xmlns:a16="http://schemas.microsoft.com/office/drawing/2014/main" val="1859139442"/>
                    </a:ext>
                  </a:extLst>
                </a:gridCol>
              </a:tblGrid>
              <a:tr h="7132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Классификация по разделам (подразделам) функциональной структуры 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Расходы бюджета - всего, в том числе: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Расходы бюджета первоначально утвержденные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Расходы бюджета уточненные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Исполнено за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исполнению к первоначально утвержденным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22629"/>
                  </a:ext>
                </a:extLst>
              </a:tr>
              <a:tr h="172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793 901 765,77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1 089 305 996,08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1 059 847 803,21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133,5%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97,3%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26414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555 100,00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584846"/>
                  </a:ext>
                </a:extLst>
              </a:tr>
              <a:tr h="1663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555 100,00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321573"/>
                  </a:ext>
                </a:extLst>
              </a:tr>
              <a:tr h="1663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Образование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425 673 020,00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456 841 814,32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452 577 684,99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106,3%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089136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129 022 465,00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136 943 913,82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136 840 513,56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5290665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226 926 049,00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250 681 332,57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246 906 258,98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8503143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32 424 599,00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34 564 639,00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34 477 435,90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6032256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6 178 532,00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4 845 496,21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4 817 831,35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3935595"/>
                  </a:ext>
                </a:extLst>
              </a:tr>
              <a:tr h="1663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31 121 375,00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29 806 432,72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29 535 645,20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99880419"/>
                  </a:ext>
                </a:extLst>
              </a:tr>
              <a:tr h="1663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64 517 402,93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98 647 210,27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95 677 952,52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148,3%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823536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Культура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64 517 402,93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98 647 210,27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95 677 952,52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6093775"/>
                  </a:ext>
                </a:extLst>
              </a:tr>
              <a:tr h="1663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27 452 012,00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70 059 988,92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69 163 077,67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251,9%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184978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8 675 312,00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8 100 257,28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7 698 446,78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7617418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2 227 000,00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43 025 858,64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42 917 727,62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1927,2%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2810109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16 089 700,00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18 473 873,00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18 086 903,27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8706129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4366410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1 145 700,00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3 722 567,84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3 433 016,39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299,6%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191370"/>
                  </a:ext>
                </a:extLst>
              </a:tr>
              <a:tr h="188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Массовый спорт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1 145 700,00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3 722 567,84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3 433 016,39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1823311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2 051 670,00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2 151 670,00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2 013 170,00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56283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2 051 670,00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2 151 670,00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2 013 170,00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0249870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1 435,34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1 435,34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55195"/>
                  </a:ext>
                </a:extLst>
              </a:tr>
              <a:tr h="2916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1 435,34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1 435,34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1401685"/>
                  </a:ext>
                </a:extLst>
              </a:tr>
              <a:tr h="2916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43 098 105,00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51 536 651,94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51 536 651,94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119,6%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898630"/>
                  </a:ext>
                </a:extLst>
              </a:tr>
              <a:tr h="2916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31 012 646,00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31 012 646,00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31 012 646,00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2904813"/>
                  </a:ext>
                </a:extLst>
              </a:tr>
              <a:tr h="166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12 085 459,00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20 524 005,94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20 524 005,94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5149462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343CA041-6CCF-44E4-AD75-FD2E342E66C4}"/>
              </a:ext>
            </a:extLst>
          </p:cNvPr>
          <p:cNvSpPr/>
          <p:nvPr/>
        </p:nvSpPr>
        <p:spPr>
          <a:xfrm>
            <a:off x="8110130" y="6408665"/>
            <a:ext cx="864096" cy="409929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544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96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016" y="44624"/>
            <a:ext cx="8912184" cy="79208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chemeClr val="tx1"/>
                </a:solidFill>
              </a:rPr>
              <a:t>Сколько средств местного бюджета </a:t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>распределено в рамках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000" y="908720"/>
            <a:ext cx="8871689" cy="5760640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Бюджет за 2021 год </a:t>
            </a:r>
            <a:r>
              <a:rPr lang="ru-RU" b="1" dirty="0"/>
              <a:t>- ПРОГРАММНЫЙ БЮДЖЕТ</a:t>
            </a:r>
          </a:p>
        </p:txBody>
      </p:sp>
      <p:sp>
        <p:nvSpPr>
          <p:cNvPr id="4" name="Овал 3"/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7030" y="4688539"/>
            <a:ext cx="3219562" cy="64807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    </a:t>
            </a:r>
            <a:r>
              <a:rPr lang="ru-RU" sz="2800" b="1" dirty="0">
                <a:solidFill>
                  <a:schemeClr val="tx1"/>
                </a:solidFill>
              </a:rPr>
              <a:t>126 184,2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62152" y="1658824"/>
            <a:ext cx="4345534" cy="1145139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tx1"/>
              </a:solidFill>
            </a:endParaRPr>
          </a:p>
          <a:p>
            <a:r>
              <a:rPr lang="ru-RU" sz="3600" b="1" dirty="0">
                <a:solidFill>
                  <a:schemeClr val="tx1"/>
                </a:solidFill>
              </a:rPr>
              <a:t> 933 663,6 </a:t>
            </a:r>
            <a:r>
              <a:rPr lang="ru-RU" sz="3600" b="1" dirty="0" err="1">
                <a:solidFill>
                  <a:schemeClr val="tx1"/>
                </a:solidFill>
              </a:rPr>
              <a:t>тыс.руб</a:t>
            </a:r>
            <a:r>
              <a:rPr lang="ru-RU" sz="3600" b="1" dirty="0">
                <a:solidFill>
                  <a:schemeClr val="tx1"/>
                </a:solidFill>
              </a:rPr>
              <a:t>.</a:t>
            </a:r>
          </a:p>
          <a:p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9016" y="1475310"/>
            <a:ext cx="4504992" cy="151216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chemeClr val="tx1"/>
                </a:solidFill>
              </a:rPr>
              <a:t>Программные расходы </a:t>
            </a:r>
            <a:endParaRPr lang="ru-RU" sz="32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(расходы распределены исходя из необходимости достижения запланированных индикаторов и конечных результатов по итогам действия </a:t>
            </a:r>
            <a:r>
              <a:rPr lang="en-US" sz="1600" dirty="0" err="1">
                <a:solidFill>
                  <a:schemeClr val="tx1"/>
                </a:solidFill>
              </a:rPr>
              <a:t>i</a:t>
            </a:r>
            <a:r>
              <a:rPr lang="en-US" sz="1600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программы)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5536" y="3416709"/>
            <a:ext cx="3723617" cy="953442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</a:rPr>
              <a:t>Непрограммные расходы 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(расходы, не вошедшие в мероприятия программ)</a:t>
            </a:r>
            <a:endParaRPr lang="ru-RU" sz="1200" b="1" dirty="0">
              <a:solidFill>
                <a:schemeClr val="tx1"/>
              </a:solidFill>
            </a:endParaRPr>
          </a:p>
          <a:p>
            <a:pPr algn="r"/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7C9370FC-A958-4381-B033-818E890A6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8618197"/>
              </p:ext>
            </p:extLst>
          </p:nvPr>
        </p:nvGraphicFramePr>
        <p:xfrm>
          <a:off x="759208" y="2116307"/>
          <a:ext cx="808995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45594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00" y="44624"/>
            <a:ext cx="8958400" cy="79208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chemeClr val="tx1"/>
                </a:solidFill>
              </a:rPr>
              <a:t>Анализ исполнения РАСХОДОВ БЮДЖЕТА 2021 года </a:t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>по программам          </a:t>
            </a:r>
            <a:r>
              <a:rPr lang="ru-RU" sz="1600" i="1" dirty="0">
                <a:solidFill>
                  <a:schemeClr val="tx1"/>
                </a:solidFill>
              </a:rPr>
              <a:t>стр.1  (руб.)</a:t>
            </a:r>
            <a:endParaRPr lang="ru-RU" sz="2800" i="1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100393" y="6294708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9F325EAE-4C25-4AD3-ADB2-DCFE01B389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4732908"/>
              </p:ext>
            </p:extLst>
          </p:nvPr>
        </p:nvGraphicFramePr>
        <p:xfrm>
          <a:off x="385335" y="1079851"/>
          <a:ext cx="8665865" cy="551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Объект 12">
            <a:extLst>
              <a:ext uri="{FF2B5EF4-FFF2-40B4-BE49-F238E27FC236}">
                <a16:creationId xmlns:a16="http://schemas.microsoft.com/office/drawing/2014/main" id="{37F9A4B3-9643-421F-AFC6-DE6B2892F1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723930"/>
              </p:ext>
            </p:extLst>
          </p:nvPr>
        </p:nvGraphicFramePr>
        <p:xfrm>
          <a:off x="164808" y="888024"/>
          <a:ext cx="8799681" cy="583873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759121">
                  <a:extLst>
                    <a:ext uri="{9D8B030D-6E8A-4147-A177-3AD203B41FA5}">
                      <a16:colId xmlns:a16="http://schemas.microsoft.com/office/drawing/2014/main" val="1012682068"/>
                    </a:ext>
                  </a:extLst>
                </a:gridCol>
                <a:gridCol w="1054706">
                  <a:extLst>
                    <a:ext uri="{9D8B030D-6E8A-4147-A177-3AD203B41FA5}">
                      <a16:colId xmlns:a16="http://schemas.microsoft.com/office/drawing/2014/main" val="2145506905"/>
                    </a:ext>
                  </a:extLst>
                </a:gridCol>
                <a:gridCol w="1017965">
                  <a:extLst>
                    <a:ext uri="{9D8B030D-6E8A-4147-A177-3AD203B41FA5}">
                      <a16:colId xmlns:a16="http://schemas.microsoft.com/office/drawing/2014/main" val="1698528153"/>
                    </a:ext>
                  </a:extLst>
                </a:gridCol>
                <a:gridCol w="992979">
                  <a:extLst>
                    <a:ext uri="{9D8B030D-6E8A-4147-A177-3AD203B41FA5}">
                      <a16:colId xmlns:a16="http://schemas.microsoft.com/office/drawing/2014/main" val="4029299113"/>
                    </a:ext>
                  </a:extLst>
                </a:gridCol>
                <a:gridCol w="777148">
                  <a:extLst>
                    <a:ext uri="{9D8B030D-6E8A-4147-A177-3AD203B41FA5}">
                      <a16:colId xmlns:a16="http://schemas.microsoft.com/office/drawing/2014/main" val="1683430137"/>
                    </a:ext>
                  </a:extLst>
                </a:gridCol>
                <a:gridCol w="621698">
                  <a:extLst>
                    <a:ext uri="{9D8B030D-6E8A-4147-A177-3AD203B41FA5}">
                      <a16:colId xmlns:a16="http://schemas.microsoft.com/office/drawing/2014/main" val="169115481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25735547"/>
                    </a:ext>
                  </a:extLst>
                </a:gridCol>
              </a:tblGrid>
              <a:tr h="507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бюджета первоначально утвержденные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бюджета уточненные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Исполнено за 2021 год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% исполнения к первоначальному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% исполнения к уточненному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доля в общих расходах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029865"/>
                  </a:ext>
                </a:extLst>
              </a:tr>
              <a:tr h="1717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программные расходы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792 824 792,77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958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613 046,43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933 663 603,16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117,8%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97,4%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88,1%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694095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414 850 077,00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440 069 848,64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435 535 950,00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3919513"/>
                  </a:ext>
                </a:extLst>
              </a:tr>
              <a:tr h="321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"Социальная поддержка граждан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863 900,00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631 750,00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631 750,00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2472297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"Обеспечение населения Нижегородской области качественными услугами в сфере жилищно-коммунального хозяйства"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34951906"/>
                  </a:ext>
                </a:extLst>
              </a:tr>
              <a:tr h="5432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"Организация оплачиваемых общественных работ и временного трудоустройства на территории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252 700,00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7852366"/>
                  </a:ext>
                </a:extLst>
              </a:tr>
              <a:tr h="321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"Охрана окружающей среды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4590630"/>
                  </a:ext>
                </a:extLst>
              </a:tr>
              <a:tr h="323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63 547 402,93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63 673 890,97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63 673 326,26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2135040"/>
                  </a:ext>
                </a:extLst>
              </a:tr>
              <a:tr h="321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"Информационное общество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128 700,00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128 640,00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3846278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физической культуры, спорта, молодёжной политики и патриотическое воспитание граждан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1 760 832,00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1 520 237,63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1 516 256,93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23373250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«Развитие агропромышленного комплекса Дальнеконстантиновского муниципального района Нижегородской области»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136 910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800,00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173 878 187,10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137 875 594,99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1696816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37 178 645,82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153 866 399,32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138 308 971,32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372,0%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9914383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"Управление муниципальной собственностью Дальнеконстантиновского муниципального района Нижегородской области"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3 210 050,00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7 670 155,81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5 687 259,39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7265053"/>
                  </a:ext>
                </a:extLst>
              </a:tr>
              <a:tr h="440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"Управление муниципальными финансами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60 477 024,02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72 349 993,45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70 249 567,57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80090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704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00" y="44624"/>
            <a:ext cx="8958400" cy="79208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chemeClr val="tx1"/>
                </a:solidFill>
              </a:rPr>
              <a:t>Анализ исполнения РАСХОДОВ БЮДЖЕТА 2021 года </a:t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>по программам      </a:t>
            </a:r>
            <a:r>
              <a:rPr lang="ru-RU" sz="1600" b="1" i="1" dirty="0">
                <a:solidFill>
                  <a:schemeClr val="tx1"/>
                </a:solidFill>
              </a:rPr>
              <a:t>стр.2  (руб.)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9F325EAE-4C25-4AD3-ADB2-DCFE01B389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7643830"/>
              </p:ext>
            </p:extLst>
          </p:nvPr>
        </p:nvGraphicFramePr>
        <p:xfrm>
          <a:off x="92801" y="1150575"/>
          <a:ext cx="8871686" cy="551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Объект 12">
            <a:extLst>
              <a:ext uri="{FF2B5EF4-FFF2-40B4-BE49-F238E27FC236}">
                <a16:creationId xmlns:a16="http://schemas.microsoft.com/office/drawing/2014/main" id="{37F9A4B3-9643-421F-AFC6-DE6B2892F1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9959703"/>
              </p:ext>
            </p:extLst>
          </p:nvPr>
        </p:nvGraphicFramePr>
        <p:xfrm>
          <a:off x="92800" y="975000"/>
          <a:ext cx="8871687" cy="521925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759119">
                  <a:extLst>
                    <a:ext uri="{9D8B030D-6E8A-4147-A177-3AD203B41FA5}">
                      <a16:colId xmlns:a16="http://schemas.microsoft.com/office/drawing/2014/main" val="101268206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145506905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169852815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402929911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683430137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691154813"/>
                    </a:ext>
                  </a:extLst>
                </a:gridCol>
                <a:gridCol w="720079">
                  <a:extLst>
                    <a:ext uri="{9D8B030D-6E8A-4147-A177-3AD203B41FA5}">
                      <a16:colId xmlns:a16="http://schemas.microsoft.com/office/drawing/2014/main" val="225735547"/>
                    </a:ext>
                  </a:extLst>
                </a:gridCol>
              </a:tblGrid>
              <a:tr h="5382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Расходы бюджета первоначально утвержденные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бюджета уточненные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Исполнено за 2021 год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 исполнения к первоначальному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 исполнения к уточненному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доля в общих расходах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029865"/>
                  </a:ext>
                </a:extLst>
              </a:tr>
              <a:tr h="1819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ВСЕГО ПРОГРАММНЫХ РАСХОДОВ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792 824 792,77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958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613 046,43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933 663 603,16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117,8%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97,4%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88,1%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694095"/>
                  </a:ext>
                </a:extLst>
              </a:tr>
              <a:tr h="478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и поддержка малого и среднего предпринимательства в Дальнеконстантиновском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1 229 909,40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3919513"/>
                  </a:ext>
                </a:extLst>
              </a:tr>
              <a:tr h="32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 кадрового потенциала учреждений (организаций) здравоохранения, образования, культуры и спорта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2472297"/>
                  </a:ext>
                </a:extLst>
              </a:tr>
              <a:tr h="5143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"Обеспечение безопасности населения на территории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961 300,00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607 792,72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479 112,72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7852366"/>
                  </a:ext>
                </a:extLst>
              </a:tr>
              <a:tr h="32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"Комплексные меры противодействия злоупотреблению наркотиками и их незаконному обороту в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Дальнеконстантиновском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47 700,00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45 500,00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4590630"/>
                  </a:ext>
                </a:extLst>
              </a:tr>
              <a:tr h="478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"Профилактика безнадзорности, правонарушений, групповой и повторной преступности, употребления алкогольной продукции несовершеннолетними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130 375,32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130 374,90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2135040"/>
                  </a:ext>
                </a:extLst>
              </a:tr>
              <a:tr h="32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муниципальной службы в Дальнеконстантиновском муниципальном районе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25 734 750,00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28 030 104,47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27 408 478,68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3846278"/>
                  </a:ext>
                </a:extLst>
              </a:tr>
              <a:tr h="4717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"Повышение безопасности дорожного движения в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Дальнеконстантиновском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23373250"/>
                  </a:ext>
                </a:extLst>
              </a:tr>
              <a:tr h="478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Муниципальная программа «Поддержка и развитие дополнительного образования детей Дальнеконстантиновского муниципального  района в области общего художественно-эстетического образования на 2018–2022 годы»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13 510 211,00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13 510 211,00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13 510 211,00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1696816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3ACA60F6-BD2B-4BB2-B87C-DA8ACE2ADEC1}"/>
              </a:ext>
            </a:extLst>
          </p:cNvPr>
          <p:cNvSpPr/>
          <p:nvPr/>
        </p:nvSpPr>
        <p:spPr>
          <a:xfrm>
            <a:off x="8187103" y="6381328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664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ьная выноска 11"/>
          <p:cNvSpPr/>
          <p:nvPr/>
        </p:nvSpPr>
        <p:spPr>
          <a:xfrm>
            <a:off x="971600" y="1172799"/>
            <a:ext cx="4176463" cy="2049799"/>
          </a:xfrm>
          <a:prstGeom prst="wedgeEllipseCallout">
            <a:avLst>
              <a:gd name="adj1" fmla="val 61917"/>
              <a:gd name="adj2" fmla="val -26820"/>
            </a:avLst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just"/>
            <a:r>
              <a:rPr lang="ru-RU" sz="10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Цель муниципальной программы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– формирование на территории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муниципального района Нижегородской области образовательной системы, обеспечивающей доступность качественного образования, отвечающего потребностям развития муниципального образования и каждого гражданина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FF65C1-DD32-411C-B183-80B7EB567D95}"/>
              </a:ext>
            </a:extLst>
          </p:cNvPr>
          <p:cNvSpPr/>
          <p:nvPr/>
        </p:nvSpPr>
        <p:spPr>
          <a:xfrm>
            <a:off x="116769" y="6448545"/>
            <a:ext cx="8927185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" name="Овальная выноска 11">
            <a:extLst>
              <a:ext uri="{FF2B5EF4-FFF2-40B4-BE49-F238E27FC236}">
                <a16:creationId xmlns:a16="http://schemas.microsoft.com/office/drawing/2014/main" id="{88113B4A-6077-4BDB-A094-5259D25F21AB}"/>
              </a:ext>
            </a:extLst>
          </p:cNvPr>
          <p:cNvSpPr/>
          <p:nvPr/>
        </p:nvSpPr>
        <p:spPr>
          <a:xfrm>
            <a:off x="5560548" y="2516079"/>
            <a:ext cx="3483406" cy="2880321"/>
          </a:xfrm>
          <a:prstGeom prst="wedgeEllipseCallout">
            <a:avLst>
              <a:gd name="adj1" fmla="val -46172"/>
              <a:gd name="adj2" fmla="val -73889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31C540-DA64-4077-9FA6-A192BE105FA2}"/>
              </a:ext>
            </a:extLst>
          </p:cNvPr>
          <p:cNvSpPr txBox="1"/>
          <p:nvPr/>
        </p:nvSpPr>
        <p:spPr>
          <a:xfrm>
            <a:off x="5723246" y="2562227"/>
            <a:ext cx="315801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dirty="0"/>
              <a:t>МЕРОПРИЯТИЯ МП </a:t>
            </a:r>
          </a:p>
          <a:p>
            <a:pPr algn="ctr"/>
            <a:r>
              <a:rPr lang="ru-RU" sz="1200" b="1" dirty="0"/>
              <a:t>- Организация услуги </a:t>
            </a:r>
          </a:p>
          <a:p>
            <a:pPr algn="ctr"/>
            <a:r>
              <a:rPr lang="ru-RU" sz="1200" b="1" dirty="0"/>
              <a:t>- Материально-техническое обеспечение  </a:t>
            </a:r>
          </a:p>
          <a:p>
            <a:pPr algn="ctr"/>
            <a:r>
              <a:rPr lang="ru-RU" sz="1200" b="1" dirty="0"/>
              <a:t>- Создание условий для безопасного функционирования </a:t>
            </a:r>
          </a:p>
          <a:p>
            <a:pPr algn="ctr"/>
            <a:r>
              <a:rPr lang="ru-RU" sz="1200" b="1" dirty="0"/>
              <a:t>- Организация доставки детей </a:t>
            </a:r>
          </a:p>
          <a:p>
            <a:pPr algn="ctr"/>
            <a:r>
              <a:rPr lang="ru-RU" sz="1200" b="1" dirty="0"/>
              <a:t>- Проведение мероприятий, конференций, конкурсов, смотров, олимпиад  </a:t>
            </a:r>
          </a:p>
          <a:p>
            <a:pPr algn="ctr"/>
            <a:r>
              <a:rPr lang="ru-RU" sz="1200" b="1" dirty="0"/>
              <a:t>- Осуществление управления образовательными организациями</a:t>
            </a:r>
          </a:p>
          <a:p>
            <a:pPr algn="ctr"/>
            <a:r>
              <a:rPr lang="ru-RU" sz="1200" b="1" dirty="0"/>
              <a:t>- Организация отдыха и оздоровления детей в каникулярный период</a:t>
            </a:r>
          </a:p>
          <a:p>
            <a:pPr algn="ctr"/>
            <a:r>
              <a:rPr lang="ru-RU" sz="1200" b="1" dirty="0"/>
              <a:t>-  Мероприятия по организации аттестации педагогических работников</a:t>
            </a:r>
          </a:p>
          <a:p>
            <a:pPr algn="ctr"/>
            <a:r>
              <a:rPr lang="ru-RU" sz="1200" b="1" dirty="0"/>
              <a:t>- Мероприятия по организации социально-правовой защиты детей</a:t>
            </a:r>
          </a:p>
          <a:p>
            <a:pPr algn="ctr"/>
            <a:r>
              <a:rPr lang="ru-RU" sz="1200" b="1" dirty="0"/>
              <a:t>- Услуги по обеспечению содержаний зданий  и сооружений, осуществление бухгалтерского обслуживания ОО</a:t>
            </a:r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186">
            <a:off x="194161" y="1782754"/>
            <a:ext cx="1295184" cy="1097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B1FBBFF9-B7AA-45DF-ADC7-D6651121799B}"/>
              </a:ext>
            </a:extLst>
          </p:cNvPr>
          <p:cNvSpPr/>
          <p:nvPr/>
        </p:nvSpPr>
        <p:spPr>
          <a:xfrm>
            <a:off x="1115616" y="3793039"/>
            <a:ext cx="3995223" cy="3037973"/>
          </a:xfrm>
          <a:prstGeom prst="ellipse">
            <a:avLst/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54424EA-1998-4B84-8B34-7E78DD895F90}"/>
              </a:ext>
            </a:extLst>
          </p:cNvPr>
          <p:cNvSpPr/>
          <p:nvPr/>
        </p:nvSpPr>
        <p:spPr>
          <a:xfrm>
            <a:off x="8107781" y="6307051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26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6EDFCCC-0A66-4343-9987-FAB480413805}"/>
              </a:ext>
            </a:extLst>
          </p:cNvPr>
          <p:cNvPicPr/>
          <p:nvPr/>
        </p:nvPicPr>
        <p:blipFill rotWithShape="1">
          <a:blip r:embed="rId3" cstate="print"/>
          <a:srcRect l="14270" t="49105" r="36986" b="25241"/>
          <a:stretch/>
        </p:blipFill>
        <p:spPr bwMode="auto">
          <a:xfrm>
            <a:off x="179513" y="2968101"/>
            <a:ext cx="3744416" cy="7800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2DA8A51-9F7D-4A0F-9521-B3D110D6E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D8EF2C9D-4FA0-4898-8992-FE18590DD7BE}"/>
              </a:ext>
            </a:extLst>
          </p:cNvPr>
          <p:cNvSpPr txBox="1">
            <a:spLocks/>
          </p:cNvSpPr>
          <p:nvPr/>
        </p:nvSpPr>
        <p:spPr>
          <a:xfrm>
            <a:off x="179512" y="118900"/>
            <a:ext cx="8784976" cy="132792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400" b="1" dirty="0"/>
              <a:t>МП</a:t>
            </a:r>
            <a:r>
              <a:rPr lang="ru-RU" sz="1800" b="1" dirty="0"/>
              <a:t> </a:t>
            </a:r>
            <a:r>
              <a:rPr lang="ru-RU" sz="2400" b="1" dirty="0"/>
              <a:t>«Развитие образования Дальнеконстантиновского муниципального района Нижегородской области»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16.10.2014 года  № 1227) 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7BD76917-B420-400F-A1FA-B92F299B4F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4630751"/>
              </p:ext>
            </p:extLst>
          </p:nvPr>
        </p:nvGraphicFramePr>
        <p:xfrm>
          <a:off x="313695" y="3652063"/>
          <a:ext cx="5103348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43542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55189" y="6501192"/>
            <a:ext cx="903362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35143E5-0AFF-4CD2-9904-A606D78C3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51721"/>
              </p:ext>
            </p:extLst>
          </p:nvPr>
        </p:nvGraphicFramePr>
        <p:xfrm>
          <a:off x="55189" y="801169"/>
          <a:ext cx="9033621" cy="210775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5351898">
                  <a:extLst>
                    <a:ext uri="{9D8B030D-6E8A-4147-A177-3AD203B41FA5}">
                      <a16:colId xmlns:a16="http://schemas.microsoft.com/office/drawing/2014/main" val="4233350428"/>
                    </a:ext>
                  </a:extLst>
                </a:gridCol>
                <a:gridCol w="1589355">
                  <a:extLst>
                    <a:ext uri="{9D8B030D-6E8A-4147-A177-3AD203B41FA5}">
                      <a16:colId xmlns:a16="http://schemas.microsoft.com/office/drawing/2014/main" val="3954162383"/>
                    </a:ext>
                  </a:extLst>
                </a:gridCol>
                <a:gridCol w="1422964">
                  <a:extLst>
                    <a:ext uri="{9D8B030D-6E8A-4147-A177-3AD203B41FA5}">
                      <a16:colId xmlns:a16="http://schemas.microsoft.com/office/drawing/2014/main" val="1175837634"/>
                    </a:ext>
                  </a:extLst>
                </a:gridCol>
                <a:gridCol w="669404">
                  <a:extLst>
                    <a:ext uri="{9D8B030D-6E8A-4147-A177-3AD203B41FA5}">
                      <a16:colId xmlns:a16="http://schemas.microsoft.com/office/drawing/2014/main" val="2556324507"/>
                    </a:ext>
                  </a:extLst>
                </a:gridCol>
              </a:tblGrid>
              <a:tr h="1959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>
                          <a:effectLst/>
                        </a:rPr>
                        <a:t>РАСХОДЫ НА РЕАЛИЗАЦИЮ: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Утвержденные бюджетные назначения, руб.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Исполнено за 2021 год, руб.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% исполнения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51076"/>
                  </a:ext>
                </a:extLst>
              </a:tr>
              <a:tr h="2986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440 069 848,64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435 535 950,00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032408"/>
                  </a:ext>
                </a:extLst>
              </a:tr>
              <a:tr h="160290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общего образования"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386 462 364,21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382 311 920,63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383231"/>
                  </a:ext>
                </a:extLst>
              </a:tr>
              <a:tr h="198154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дополнительного образования и воспитания детей и молодежи"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24 347 643,44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24 234 975,90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0706598"/>
                  </a:ext>
                </a:extLst>
              </a:tr>
              <a:tr h="160290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"Управление программой"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28 110 540,99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28 044 530,69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052469"/>
                  </a:ext>
                </a:extLst>
              </a:tr>
              <a:tr h="452442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системы оценки качества образования и информационной прозрачности системы образования" в рамках Государственной программы "Развитие образования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680 600,00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626 035,30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0959511"/>
                  </a:ext>
                </a:extLst>
              </a:tr>
              <a:tr h="316524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"Социально-правовая защита детей в Нижегородской области" в рамках Государственной программы "Развитие образования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468 700,00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318 487,48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800146"/>
                  </a:ext>
                </a:extLst>
              </a:tr>
            </a:tbl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82DAF65-A9FF-4BD5-B53D-5472BAAA18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5803664"/>
              </p:ext>
            </p:extLst>
          </p:nvPr>
        </p:nvGraphicFramePr>
        <p:xfrm>
          <a:off x="55189" y="2972817"/>
          <a:ext cx="9033622" cy="353860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34891">
                  <a:extLst>
                    <a:ext uri="{9D8B030D-6E8A-4147-A177-3AD203B41FA5}">
                      <a16:colId xmlns:a16="http://schemas.microsoft.com/office/drawing/2014/main" val="1570470517"/>
                    </a:ext>
                  </a:extLst>
                </a:gridCol>
                <a:gridCol w="6426692">
                  <a:extLst>
                    <a:ext uri="{9D8B030D-6E8A-4147-A177-3AD203B41FA5}">
                      <a16:colId xmlns:a16="http://schemas.microsoft.com/office/drawing/2014/main" val="4050014555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val="487129262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val="1941352761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val="2545560305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val="2830028874"/>
                    </a:ext>
                  </a:extLst>
                </a:gridCol>
                <a:gridCol w="619307">
                  <a:extLst>
                    <a:ext uri="{9D8B030D-6E8A-4147-A177-3AD203B41FA5}">
                      <a16:colId xmlns:a16="http://schemas.microsoft.com/office/drawing/2014/main" val="654776749"/>
                    </a:ext>
                  </a:extLst>
                </a:gridCol>
              </a:tblGrid>
              <a:tr h="700834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№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u="sng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sng" dirty="0">
                          <a:solidFill>
                            <a:sysClr val="windowText" lastClr="000000"/>
                          </a:solidFill>
                          <a:effectLst/>
                        </a:rPr>
                        <a:t>ИНДИКАТОРЫ МУНИЦИПАЛЬНОЙ ПРОГРАММЫ: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ysClr val="windowText" lastClr="000000"/>
                          </a:solidFill>
                          <a:effectLst/>
                        </a:rPr>
                        <a:t>Индикатор достижения цели (наименование)</a:t>
                      </a:r>
                      <a:endParaRPr lang="ru-RU" sz="9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Ед.изм</a:t>
                      </a: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.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Значения индикатора достижения цели/ непосредственного результата муниципальной программы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Обоснование отклонений значений индикатора/ непосредственного результата</a:t>
                      </a:r>
                      <a:endParaRPr lang="ru-RU" sz="8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18613"/>
                  </a:ext>
                </a:extLst>
              </a:tr>
              <a:tr h="180396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Год, </a:t>
                      </a:r>
                      <a:r>
                        <a:rPr lang="ru-RU" sz="8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предшествотчетному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Отчетный год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extLst>
                  <a:ext uri="{0D108BD9-81ED-4DB2-BD59-A6C34878D82A}">
                    <a16:rowId xmlns:a16="http://schemas.microsoft.com/office/drawing/2014/main" val="752726335"/>
                  </a:ext>
                </a:extLst>
              </a:tr>
              <a:tr h="378613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План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Факт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187194"/>
                  </a:ext>
                </a:extLst>
              </a:tr>
              <a:tr h="618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среднего балла единого государственного экзамена (в расчете на 2 обязательных предмета) в 10 процентах общеобразовательных организаций с лучшими результатами единого государственного экзамена к среднему баллу единого государственного экзамена (в расчете на 2 обязательных предмета) в 10% общеобразовательных организаций с худшими результатами единого государственного экзамена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1,15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095523"/>
                  </a:ext>
                </a:extLst>
              </a:tr>
              <a:tr h="308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 по программам  общего образования, участвующих в олимпиадах и конкурсах различного уровня, в общей численности обучающихся по программам </a:t>
                      </a: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603207"/>
                  </a:ext>
                </a:extLst>
              </a:tr>
              <a:tr h="496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5 – 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 – 18 лет)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(без культуры)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549011"/>
                  </a:ext>
                </a:extLst>
              </a:tr>
              <a:tr h="379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877833"/>
                  </a:ext>
                </a:extLst>
              </a:tr>
              <a:tr h="4613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муниципальных дошкольных образовательных организаций к среднемесячной заработной плате в общем образовании  муниципального  района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0129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3193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66D85A8-DBCB-4F5F-9151-FE55FF12A5EF}"/>
              </a:ext>
            </a:extLst>
          </p:cNvPr>
          <p:cNvSpPr/>
          <p:nvPr/>
        </p:nvSpPr>
        <p:spPr>
          <a:xfrm>
            <a:off x="68259" y="6496719"/>
            <a:ext cx="9033621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2339DEA-831F-4A39-BFC3-A2A26C8ADDC5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323528" y="3759983"/>
            <a:ext cx="2020353" cy="4804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E5F4FD28-8E5C-4E47-96DA-0E610ED52241}"/>
              </a:ext>
            </a:extLst>
          </p:cNvPr>
          <p:cNvSpPr/>
          <p:nvPr/>
        </p:nvSpPr>
        <p:spPr>
          <a:xfrm>
            <a:off x="8179858" y="6381328"/>
            <a:ext cx="864096" cy="40542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27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43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программы, </a:t>
            </a:r>
            <a:r>
              <a:rPr lang="ru-RU" sz="8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продолжение</a:t>
            </a:r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A06F28-A34F-41DB-A795-2A37881FD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67C0625B-7969-4AC4-A3C9-01F51D2BF4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4843080"/>
              </p:ext>
            </p:extLst>
          </p:nvPr>
        </p:nvGraphicFramePr>
        <p:xfrm>
          <a:off x="110376" y="791023"/>
          <a:ext cx="8926120" cy="552738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85160">
                  <a:extLst>
                    <a:ext uri="{9D8B030D-6E8A-4147-A177-3AD203B41FA5}">
                      <a16:colId xmlns:a16="http://schemas.microsoft.com/office/drawing/2014/main" val="1570470517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405001455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8712926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94135276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54556030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830028874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654776749"/>
                    </a:ext>
                  </a:extLst>
                </a:gridCol>
              </a:tblGrid>
              <a:tr h="658933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№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u="sng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ИНДИКАТОРЫ МУНИЦИПАЛЬНОЙ ПРОГРАММЫ (продолжение 1):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 достижения цели (наименование)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Значения индикатора достижения цели/ непосредственного результата муниципальной программы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Обоснование отклонений значений индикатора/ непосредственного результата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18613"/>
                  </a:ext>
                </a:extLst>
              </a:tr>
              <a:tr h="128233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Год,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предшествотчетному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Отчетный год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extLst>
                  <a:ext uri="{0D108BD9-81ED-4DB2-BD59-A6C34878D82A}">
                    <a16:rowId xmlns:a16="http://schemas.microsoft.com/office/drawing/2014/main" val="752726335"/>
                  </a:ext>
                </a:extLst>
              </a:tr>
              <a:tr h="302828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План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Факт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187194"/>
                  </a:ext>
                </a:extLst>
              </a:tr>
              <a:tr h="3232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общеобразовательных организаций к среднемесячной заработной плате в Нижегородской области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095523"/>
                  </a:ext>
                </a:extLst>
              </a:tr>
              <a:tr h="46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педагогов учреждений дополнительного образования к среднемесячной заработной плате учителей общеобразовательных организаций   муниципального  района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603207"/>
                  </a:ext>
                </a:extLst>
              </a:tr>
              <a:tr h="46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территорию прибыли дети из других детских домов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549011"/>
                  </a:ext>
                </a:extLst>
              </a:tr>
              <a:tr h="1767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дошкольным образованием от 1 года до 7 лет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877833"/>
                  </a:ext>
                </a:extLst>
              </a:tr>
              <a:tr h="6222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(отношение численности детей 3-7 лет, которым предоставлена возможность получать услуги дошкольного образования, к численности детей в возрасте 3-7 лет, скорректированной на численность детей в возрасте 5-7 лет, обучающихся в школах)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3193"/>
                  </a:ext>
                </a:extLst>
              </a:tr>
              <a:tr h="7414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учителей общеобразовательных учреждений в возрасте до 35 лет в общей численности учителей общеобразовательных учреждений  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Приток молодых специалистов сдерживается отсутствием жилья  в населенных пунктах, программ по поддержке молодых специалистов                 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237832"/>
                  </a:ext>
                </a:extLst>
              </a:tr>
              <a:tr h="7800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руководителей муниципальных дошкольных организаций, общеобразовательных организаций,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муниципальных дошкольных организаций, общеобразовательных организаций, организаций дополнительного образования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2959700"/>
                  </a:ext>
                </a:extLst>
              </a:tr>
              <a:tr h="46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образовательных организаций, в которых создана универсальная </a:t>
                      </a:r>
                      <a:r>
                        <a:rPr lang="ru-RU" sz="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безбарьерная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среда, позволяющая обеспечить совместное обучение инвалидов и лиц, не имеющих нарушений развития, в общем количестве образовательных организаций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3325802"/>
                  </a:ext>
                </a:extLst>
              </a:tr>
              <a:tr h="327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населения в возрасте 5 – 18 лет, охваченного образованием, в общей численности населения в возрасте 5 – 18 лет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6046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C3CC9A3-BA33-4D39-B219-D9917E11AA72}"/>
              </a:ext>
            </a:extLst>
          </p:cNvPr>
          <p:cNvSpPr/>
          <p:nvPr/>
        </p:nvSpPr>
        <p:spPr>
          <a:xfrm>
            <a:off x="68259" y="6496719"/>
            <a:ext cx="9033621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7BF8DD6-C4C8-47E2-9BBF-28779F520475}"/>
              </a:ext>
            </a:extLst>
          </p:cNvPr>
          <p:cNvSpPr/>
          <p:nvPr/>
        </p:nvSpPr>
        <p:spPr>
          <a:xfrm>
            <a:off x="8290755" y="6453336"/>
            <a:ext cx="792089" cy="333417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28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5B67672-F5CA-4773-8036-1C4B9A155191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369554"/>
            <a:ext cx="1732321" cy="435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26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программы, </a:t>
            </a:r>
            <a:r>
              <a:rPr lang="ru-RU" sz="8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продолжение</a:t>
            </a:r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67C0625B-7969-4AC4-A3C9-01F51D2BF4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6550410"/>
              </p:ext>
            </p:extLst>
          </p:nvPr>
        </p:nvGraphicFramePr>
        <p:xfrm>
          <a:off x="110376" y="791023"/>
          <a:ext cx="8926120" cy="320879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85160">
                  <a:extLst>
                    <a:ext uri="{9D8B030D-6E8A-4147-A177-3AD203B41FA5}">
                      <a16:colId xmlns:a16="http://schemas.microsoft.com/office/drawing/2014/main" val="1570470517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405001455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8712926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94135276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5455603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83002887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654776749"/>
                    </a:ext>
                  </a:extLst>
                </a:gridCol>
              </a:tblGrid>
              <a:tr h="599956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№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u="sng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ИНДИКАТОРЫ МУНИЦИПАЛЬНОЙ ПРОГРАММЫ (продолжение 2):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 достижения цели (наименование)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Значения индикатора достижения цели/ непосредственного результата муниципальной программы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Обоснование отклонений значений индикатора/ непосредственного результата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18613"/>
                  </a:ext>
                </a:extLst>
              </a:tr>
              <a:tr h="142359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Год,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предшествотчетному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Отчетный год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extLst>
                  <a:ext uri="{0D108BD9-81ED-4DB2-BD59-A6C34878D82A}">
                    <a16:rowId xmlns:a16="http://schemas.microsoft.com/office/drawing/2014/main" val="752726335"/>
                  </a:ext>
                </a:extLst>
              </a:tr>
              <a:tr h="336187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План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Факт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187194"/>
                  </a:ext>
                </a:extLst>
              </a:tr>
              <a:tr h="2633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организованными формами отдыха и оздоровления детей школьного возраста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Ограничение проведения мероприятий в связи с 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COVID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-19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0955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аттестованных педагогических работников в общей численности педагогических работников, подлежащих аттестации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аттестованы педагоги, не подлежащие аттестации ввиду отсутствия необходимого стажа работы в организации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603207"/>
                  </a:ext>
                </a:extLst>
              </a:tr>
              <a:tr h="2946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 от 1,5 до 7 лет, охваченных дошкольным образованием, от общей численности детей-инвалидов данного возраста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ребенка не посещают ДОУ по медицинским показаниям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549011"/>
                  </a:ext>
                </a:extLst>
              </a:tr>
              <a:tr h="2946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имеющих право на получение дополнительного образования в рамках системы персонифицированного финансирования в общей численности детей в возрасте от 5 до 18 лет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469681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C3CC9A3-BA33-4D39-B219-D9917E11AA72}"/>
              </a:ext>
            </a:extLst>
          </p:cNvPr>
          <p:cNvSpPr/>
          <p:nvPr/>
        </p:nvSpPr>
        <p:spPr>
          <a:xfrm>
            <a:off x="68259" y="6496719"/>
            <a:ext cx="9033621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7BF8DD6-C4C8-47E2-9BBF-28779F520475}"/>
              </a:ext>
            </a:extLst>
          </p:cNvPr>
          <p:cNvSpPr/>
          <p:nvPr/>
        </p:nvSpPr>
        <p:spPr>
          <a:xfrm>
            <a:off x="8290755" y="6453336"/>
            <a:ext cx="792089" cy="333417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29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5B67672-F5CA-4773-8036-1C4B9A155191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lager-ozero-svyato-83-7.jpg">
            <a:extLst>
              <a:ext uri="{FF2B5EF4-FFF2-40B4-BE49-F238E27FC236}">
                <a16:creationId xmlns:a16="http://schemas.microsoft.com/office/drawing/2014/main" id="{FA80AFF9-4148-4B74-80C5-0C41E94E9C7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9069" y="4195633"/>
            <a:ext cx="2306349" cy="14927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35112FE9-E8B0-4F5F-971F-175F9B78A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52" y="4195633"/>
            <a:ext cx="1841376" cy="1578323"/>
          </a:xfr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BDDCC7C-4752-458F-A895-DBB92A77CB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014489"/>
            <a:ext cx="3057739" cy="218753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4731B7F-FC9E-4208-9D67-354A18C001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516" y="4728071"/>
            <a:ext cx="2405241" cy="180393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69DCD0A-A9DF-49E0-B0F4-82F600B7BB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508" y="5459198"/>
            <a:ext cx="1709862" cy="121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51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157268" y="1354312"/>
            <a:ext cx="8873224" cy="5387056"/>
          </a:xfrm>
          <a:gradFill>
            <a:gsLst>
              <a:gs pos="3200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249476" y="920102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90473"/>
            <a:ext cx="8928991" cy="859450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Нижегородской области» </a:t>
            </a:r>
            <a:r>
              <a:rPr lang="ru-RU" sz="1400" dirty="0"/>
              <a:t>(утверждена постановлением администрации Дальнеконстантиновского муниципального района Нижегородской области от  14.11.2014 г.  №1322) </a:t>
            </a:r>
            <a:br>
              <a:rPr lang="ru-RU" sz="1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9" name="preview-image" descr="http://fb.ru/misc/i/gallery/41305/1194435.jpg">
            <a:hlinkClick r:id="rId3" tgtFrame="&quot;_blank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15183" y="2742372"/>
            <a:ext cx="1742397" cy="108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review-image" descr="http://www.psudoterad.ru/img/picture/Nov/21/a235db81c449211e79626ac9d06afb40/6.jpg">
            <a:hlinkClick r:id="rId5" tgtFrame="&quot;_blank&quot;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70315" y="2728655"/>
            <a:ext cx="1473997" cy="117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review-image" descr="http://agro-new.ru/wp-content/uploads/2012/11/SH_kolos.jpg?7a7d10">
            <a:hlinkClick r:id="rId7" tgtFrame="&quot;_blank&quot;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15138" y="2706297"/>
            <a:ext cx="1046938" cy="86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FDC0443-229D-46B5-9F66-19949EBF59D7}"/>
              </a:ext>
            </a:extLst>
          </p:cNvPr>
          <p:cNvGraphicFramePr>
            <a:graphicFrameLocks noGrp="1"/>
          </p:cNvGraphicFramePr>
          <p:nvPr/>
        </p:nvGraphicFramePr>
        <p:xfrm>
          <a:off x="3108973" y="998479"/>
          <a:ext cx="5919844" cy="20257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5208">
                  <a:extLst>
                    <a:ext uri="{9D8B030D-6E8A-4147-A177-3AD203B41FA5}">
                      <a16:colId xmlns:a16="http://schemas.microsoft.com/office/drawing/2014/main" val="669704999"/>
                    </a:ext>
                  </a:extLst>
                </a:gridCol>
                <a:gridCol w="2904738">
                  <a:extLst>
                    <a:ext uri="{9D8B030D-6E8A-4147-A177-3AD203B41FA5}">
                      <a16:colId xmlns:a16="http://schemas.microsoft.com/office/drawing/2014/main" val="3067490873"/>
                    </a:ext>
                  </a:extLst>
                </a:gridCol>
                <a:gridCol w="1016658">
                  <a:extLst>
                    <a:ext uri="{9D8B030D-6E8A-4147-A177-3AD203B41FA5}">
                      <a16:colId xmlns:a16="http://schemas.microsoft.com/office/drawing/2014/main" val="4290941079"/>
                    </a:ext>
                  </a:extLst>
                </a:gridCol>
                <a:gridCol w="1016658">
                  <a:extLst>
                    <a:ext uri="{9D8B030D-6E8A-4147-A177-3AD203B41FA5}">
                      <a16:colId xmlns:a16="http://schemas.microsoft.com/office/drawing/2014/main" val="2850790658"/>
                    </a:ext>
                  </a:extLst>
                </a:gridCol>
                <a:gridCol w="576582">
                  <a:extLst>
                    <a:ext uri="{9D8B030D-6E8A-4147-A177-3AD203B41FA5}">
                      <a16:colId xmlns:a16="http://schemas.microsoft.com/office/drawing/2014/main" val="1805833198"/>
                    </a:ext>
                  </a:extLst>
                </a:gridCol>
              </a:tblGrid>
              <a:tr h="433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МП/ПМП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solidFill>
                            <a:schemeClr val="tx1"/>
                          </a:solidFill>
                          <a:effectLst/>
                        </a:rPr>
                        <a:t>РАСХОДЫ НА РЕАЛИЗАЦИЮ:</a:t>
                      </a:r>
                      <a:endParaRPr lang="ru-RU" sz="1600" b="1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Плановые назначения по уточненному бюджету, руб.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Исполнено за 2021 год, руб.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280145"/>
                  </a:ext>
                </a:extLst>
              </a:tr>
              <a:tr h="566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«Развитие агропромышленного комплекса Дальнеконстантиновского  муниципального района Нижегородской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173 878 187,10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173 875 594,99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640455"/>
                  </a:ext>
                </a:extLst>
              </a:tr>
              <a:tr h="471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сельского хозяйства, пищевой и перерабатывающей промышленности Дальнеконстантиновского  муниципального района Нижегородской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168 519 787,10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168 517 194,99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088874"/>
                  </a:ext>
                </a:extLst>
              </a:tr>
              <a:tr h="289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 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5 358 400,00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5 358 400,00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499907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35525185-E392-477C-A045-1467095B47EA}"/>
              </a:ext>
            </a:extLst>
          </p:cNvPr>
          <p:cNvSpPr txBox="1"/>
          <p:nvPr/>
        </p:nvSpPr>
        <p:spPr>
          <a:xfrm>
            <a:off x="115183" y="977226"/>
            <a:ext cx="322941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u="sng" dirty="0"/>
              <a:t>Цели муниципальной программы:</a:t>
            </a:r>
          </a:p>
          <a:p>
            <a:r>
              <a:rPr lang="ru-RU" sz="1300" dirty="0"/>
              <a:t>1. Развитие производственно-финансовой деятельности организаций агропромышленного комплекса;</a:t>
            </a:r>
          </a:p>
          <a:p>
            <a:r>
              <a:rPr lang="ru-RU" sz="1300" dirty="0"/>
              <a:t>2. Создание условий для устойчивого развития сельских территорий;</a:t>
            </a:r>
          </a:p>
          <a:p>
            <a:r>
              <a:rPr lang="ru-RU" sz="1300" dirty="0"/>
              <a:t>3. Обеспечение создания условий для реализации муниципальной программы.</a:t>
            </a:r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id="{DB6DC4B6-4B8B-401C-9CE0-98B4E3B5B97B}"/>
              </a:ext>
            </a:extLst>
          </p:cNvPr>
          <p:cNvSpPr/>
          <p:nvPr/>
        </p:nvSpPr>
        <p:spPr>
          <a:xfrm rot="2909596">
            <a:off x="7964150" y="3404986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ятиугольник 14">
            <a:extLst>
              <a:ext uri="{FF2B5EF4-FFF2-40B4-BE49-F238E27FC236}">
                <a16:creationId xmlns:a16="http://schemas.microsoft.com/office/drawing/2014/main" id="{59968C65-963A-4F8F-A4D7-F339B51F0D76}"/>
              </a:ext>
            </a:extLst>
          </p:cNvPr>
          <p:cNvSpPr/>
          <p:nvPr/>
        </p:nvSpPr>
        <p:spPr>
          <a:xfrm rot="21249185">
            <a:off x="7533217" y="5945492"/>
            <a:ext cx="1289090" cy="710526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0A7D308-6E9F-4BC2-9C73-B3587A065715}"/>
              </a:ext>
            </a:extLst>
          </p:cNvPr>
          <p:cNvSpPr/>
          <p:nvPr/>
        </p:nvSpPr>
        <p:spPr>
          <a:xfrm>
            <a:off x="8122636" y="6275713"/>
            <a:ext cx="864096" cy="46565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30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DE5088F7-835D-4066-A4A7-0730AC5B1C16}"/>
              </a:ext>
            </a:extLst>
          </p:cNvPr>
          <p:cNvGraphicFramePr>
            <a:graphicFrameLocks noGrp="1"/>
          </p:cNvGraphicFramePr>
          <p:nvPr/>
        </p:nvGraphicFramePr>
        <p:xfrm>
          <a:off x="147406" y="3049813"/>
          <a:ext cx="8839325" cy="3700369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384228">
                  <a:extLst>
                    <a:ext uri="{9D8B030D-6E8A-4147-A177-3AD203B41FA5}">
                      <a16:colId xmlns:a16="http://schemas.microsoft.com/office/drawing/2014/main" val="4206204332"/>
                    </a:ext>
                  </a:extLst>
                </a:gridCol>
                <a:gridCol w="573863">
                  <a:extLst>
                    <a:ext uri="{9D8B030D-6E8A-4147-A177-3AD203B41FA5}">
                      <a16:colId xmlns:a16="http://schemas.microsoft.com/office/drawing/2014/main" val="3340311427"/>
                    </a:ext>
                  </a:extLst>
                </a:gridCol>
                <a:gridCol w="922887">
                  <a:extLst>
                    <a:ext uri="{9D8B030D-6E8A-4147-A177-3AD203B41FA5}">
                      <a16:colId xmlns:a16="http://schemas.microsoft.com/office/drawing/2014/main" val="960301633"/>
                    </a:ext>
                  </a:extLst>
                </a:gridCol>
                <a:gridCol w="9583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970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effectLst/>
                        </a:rPr>
                        <a:t>Индикатор 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effectLst/>
                        </a:rPr>
                        <a:t> непосредственный результат (наименование</a:t>
                      </a:r>
                      <a:r>
                        <a:rPr lang="ru-RU" sz="800" b="1" u="sng" dirty="0">
                          <a:effectLst/>
                        </a:rPr>
                        <a:t>)</a:t>
                      </a:r>
                      <a:endParaRPr lang="ru-RU" sz="8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  Значения    непосредственного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 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274167"/>
                  </a:ext>
                </a:extLst>
              </a:tr>
              <a:tr h="3186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effectLst/>
                        </a:rPr>
                        <a:t>Соглашение</a:t>
                      </a:r>
                      <a:endParaRPr lang="ru-RU" b="1" dirty="0"/>
                    </a:p>
                  </a:txBody>
                  <a:tcPr marL="11814" marR="11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Факт  </a:t>
                      </a:r>
                      <a:endParaRPr lang="ru-RU" b="1" dirty="0"/>
                    </a:p>
                  </a:txBody>
                  <a:tcPr marL="11814" marR="11814" marT="0" marB="0" anchor="ctr"/>
                </a:tc>
                <a:extLst>
                  <a:ext uri="{0D108BD9-81ED-4DB2-BD59-A6C34878D82A}">
                    <a16:rowId xmlns:a16="http://schemas.microsoft.com/office/drawing/2014/main" val="1779653687"/>
                  </a:ext>
                </a:extLst>
              </a:tr>
              <a:tr h="14748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Производство продукции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23385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и зернобобовые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51622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52040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63359140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Масличные культуры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787,6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27650873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        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3564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3675,4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152070149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Скот и птица (на убой в живом весе)- все категории хозяйств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1504,5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1751,9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68013593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49451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50028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38282814"/>
                  </a:ext>
                </a:extLst>
              </a:tr>
              <a:tr h="30417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Племенное маточное поголовье сельскохозяйственных животных (в пересчете на условные головы) в сельскохозяйственных организациях, крестьянских (фермерских) хозяйствах, включая индивидуальных предпринимателей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4227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2714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943391202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маточного поголовья овец и коз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89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778741056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посевных площадей, занятых зерновыми, зернобобовыми, масличными и кормовыми культурами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38069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38179,5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142382805"/>
                  </a:ext>
                </a:extLst>
              </a:tr>
              <a:tr h="304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</a:txBody>
                  <a:tcPr marL="47625" marR="4762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95,1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999168369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растениеводства (в сопоставимых ценах) к предыдущему году</a:t>
                      </a:r>
                    </a:p>
                  </a:txBody>
                  <a:tcPr marL="47625" marR="4762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89,3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642750368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животноводства (в сопоставимых ценах) к предыдущему году</a:t>
                      </a:r>
                    </a:p>
                  </a:txBody>
                  <a:tcPr marL="47625" marR="4762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103,2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28186513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физического объема инвестиций в основной капитал сельского хозяйства к предыдущему году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93,7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826980461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рентабельности сельскохозяйственных организаций (с учетом субсидий)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36,1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4025044698"/>
                  </a:ext>
                </a:extLst>
              </a:tr>
              <a:tr h="157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организациям)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36000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43241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448994421"/>
                  </a:ext>
                </a:extLst>
              </a:tr>
              <a:tr h="18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Удельный вес прибыльных сельскохозяйственных организаций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408198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08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83C9B199-642C-4424-BDDC-8A7BEAFBBDFB}"/>
              </a:ext>
            </a:extLst>
          </p:cNvPr>
          <p:cNvSpPr/>
          <p:nvPr/>
        </p:nvSpPr>
        <p:spPr>
          <a:xfrm>
            <a:off x="-9797" y="986381"/>
            <a:ext cx="9133217" cy="5850211"/>
          </a:xfrm>
          <a:prstGeom prst="roundRect">
            <a:avLst/>
          </a:prstGeom>
          <a:gradFill>
            <a:gsLst>
              <a:gs pos="3200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1A180A46-F7AE-4978-BDF2-90A66A3A953C}"/>
              </a:ext>
            </a:extLst>
          </p:cNvPr>
          <p:cNvSpPr/>
          <p:nvPr/>
        </p:nvSpPr>
        <p:spPr>
          <a:xfrm>
            <a:off x="447739" y="4655906"/>
            <a:ext cx="2314308" cy="2066284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35E2E30-9F5E-4361-8DE1-4AF85E2B603D}"/>
              </a:ext>
            </a:extLst>
          </p:cNvPr>
          <p:cNvSpPr/>
          <p:nvPr/>
        </p:nvSpPr>
        <p:spPr>
          <a:xfrm rot="20920609">
            <a:off x="3878922" y="3837986"/>
            <a:ext cx="2424518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40252084-45BF-462B-AF44-4960F3CA8E62}"/>
              </a:ext>
            </a:extLst>
          </p:cNvPr>
          <p:cNvSpPr/>
          <p:nvPr/>
        </p:nvSpPr>
        <p:spPr>
          <a:xfrm rot="21101124">
            <a:off x="5328395" y="4979388"/>
            <a:ext cx="2495703" cy="161762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0F5895E-1784-4C38-B8BF-B3ACDF301A9A}"/>
              </a:ext>
            </a:extLst>
          </p:cNvPr>
          <p:cNvSpPr txBox="1"/>
          <p:nvPr/>
        </p:nvSpPr>
        <p:spPr>
          <a:xfrm rot="19808517">
            <a:off x="5209690" y="5480332"/>
            <a:ext cx="2484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Отремонтированы 3,063 км дорог в </a:t>
            </a:r>
            <a:r>
              <a:rPr lang="ru-RU" sz="1200" dirty="0" err="1"/>
              <a:t>р.п.Д</a:t>
            </a:r>
            <a:r>
              <a:rPr lang="ru-RU" sz="1200" dirty="0"/>
              <a:t>-Константиново, </a:t>
            </a:r>
            <a:r>
              <a:rPr lang="ru-RU" sz="1200" dirty="0" err="1"/>
              <a:t>с.Муравьиха</a:t>
            </a:r>
            <a:r>
              <a:rPr lang="ru-RU" sz="1200" dirty="0"/>
              <a:t>, </a:t>
            </a:r>
            <a:r>
              <a:rPr lang="ru-RU" sz="1200" dirty="0" err="1"/>
              <a:t>п.ст.Суроватиха</a:t>
            </a:r>
            <a:r>
              <a:rPr lang="ru-RU" sz="1200" dirty="0"/>
              <a:t>, подъезд к </a:t>
            </a:r>
            <a:r>
              <a:rPr lang="ru-RU" sz="1200" dirty="0" err="1"/>
              <a:t>д.Надеждино</a:t>
            </a:r>
            <a:endParaRPr lang="ru-RU" sz="1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5BCEC6-7C22-4E0C-B2D8-9597813C9072}"/>
              </a:ext>
            </a:extLst>
          </p:cNvPr>
          <p:cNvSpPr txBox="1"/>
          <p:nvPr/>
        </p:nvSpPr>
        <p:spPr>
          <a:xfrm rot="20451223">
            <a:off x="4115214" y="4418447"/>
            <a:ext cx="2017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Распределительные газопроводы, газопроводы-вводы к жилым домам </a:t>
            </a:r>
            <a:r>
              <a:rPr lang="ru-RU" sz="1200" dirty="0" err="1"/>
              <a:t>с.Кажлейка</a:t>
            </a:r>
            <a:endParaRPr lang="ru-RU" sz="1200" b="1" dirty="0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0D551A19-9D55-4FF8-8AD1-98CC46B767C8}"/>
              </a:ext>
            </a:extLst>
          </p:cNvPr>
          <p:cNvSpPr/>
          <p:nvPr/>
        </p:nvSpPr>
        <p:spPr>
          <a:xfrm>
            <a:off x="1745342" y="341321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D2364EE7-F5D5-4FD2-9FEE-3512B631DDB0}"/>
              </a:ext>
            </a:extLst>
          </p:cNvPr>
          <p:cNvSpPr/>
          <p:nvPr/>
        </p:nvSpPr>
        <p:spPr>
          <a:xfrm rot="19934636">
            <a:off x="7654727" y="5404055"/>
            <a:ext cx="1505323" cy="85120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Снесены 10 расселенных аварийных домов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D5702357-8746-427B-A8D3-C4FE6057836A}"/>
              </a:ext>
            </a:extLst>
          </p:cNvPr>
          <p:cNvSpPr/>
          <p:nvPr/>
        </p:nvSpPr>
        <p:spPr>
          <a:xfrm rot="19792752">
            <a:off x="211029" y="4546275"/>
            <a:ext cx="761163" cy="735849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</a:rPr>
              <a:t>………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5FE79506-2209-4C07-B0ED-97F29A842646}"/>
              </a:ext>
            </a:extLst>
          </p:cNvPr>
          <p:cNvSpPr/>
          <p:nvPr/>
        </p:nvSpPr>
        <p:spPr>
          <a:xfrm rot="20009269">
            <a:off x="7801175" y="4757754"/>
            <a:ext cx="845840" cy="65567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И </a:t>
            </a:r>
            <a:r>
              <a:rPr lang="ru-RU" sz="1400" b="1" dirty="0" err="1">
                <a:solidFill>
                  <a:schemeClr val="tx1"/>
                </a:solidFill>
              </a:rPr>
              <a:t>т.д</a:t>
            </a:r>
            <a:r>
              <a:rPr lang="ru-RU" b="1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D5E9D20A-16C4-4EBC-BD7E-E55743CF7303}"/>
              </a:ext>
            </a:extLst>
          </p:cNvPr>
          <p:cNvSpPr/>
          <p:nvPr/>
        </p:nvSpPr>
        <p:spPr>
          <a:xfrm>
            <a:off x="5381490" y="1228710"/>
            <a:ext cx="3582997" cy="1293709"/>
          </a:xfrm>
          <a:prstGeom prst="roundRect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D16194D-600C-4B40-97DB-D53AF9147EFD}"/>
              </a:ext>
            </a:extLst>
          </p:cNvPr>
          <p:cNvSpPr txBox="1"/>
          <p:nvPr/>
        </p:nvSpPr>
        <p:spPr>
          <a:xfrm>
            <a:off x="5396965" y="1290262"/>
            <a:ext cx="3423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u="sng" dirty="0"/>
              <a:t>Цель муниципальной программы </a:t>
            </a:r>
            <a:r>
              <a:rPr lang="ru-RU" sz="1200" dirty="0"/>
              <a:t>- создание материальной базы для развития социальной и инженерной инфраструктуры как основы повышения качества  жизни населения </a:t>
            </a:r>
            <a:r>
              <a:rPr lang="ru-RU" sz="1200" dirty="0" err="1"/>
              <a:t>Дальнеконстантиновского</a:t>
            </a:r>
            <a:r>
              <a:rPr lang="ru-RU" sz="1200" dirty="0"/>
              <a:t> муниципального района Нижегородской области 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3C62E1D6-EAFA-42CE-9AE1-8EE6C2A4A23C}"/>
              </a:ext>
            </a:extLst>
          </p:cNvPr>
          <p:cNvSpPr/>
          <p:nvPr/>
        </p:nvSpPr>
        <p:spPr>
          <a:xfrm>
            <a:off x="7956376" y="6364138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31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" name="Заголовок 1">
            <a:extLst>
              <a:ext uri="{FF2B5EF4-FFF2-40B4-BE49-F238E27FC236}">
                <a16:creationId xmlns:a16="http://schemas.microsoft.com/office/drawing/2014/main" id="{CC33F0EE-5907-4899-BA7B-1EE9429D5F40}"/>
              </a:ext>
            </a:extLst>
          </p:cNvPr>
          <p:cNvSpPr txBox="1">
            <a:spLocks/>
          </p:cNvSpPr>
          <p:nvPr/>
        </p:nvSpPr>
        <p:spPr>
          <a:xfrm>
            <a:off x="179512" y="100805"/>
            <a:ext cx="8784976" cy="1066738"/>
          </a:xfrm>
          <a:prstGeom prst="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900" b="1" dirty="0">
              <a:solidFill>
                <a:schemeClr val="tx1"/>
              </a:solidFill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</a:t>
            </a:r>
            <a:r>
              <a:rPr lang="ru-RU" sz="1800" b="1" dirty="0">
                <a:solidFill>
                  <a:schemeClr val="tx1"/>
                </a:solidFill>
              </a:rPr>
              <a:t>Нижегородской</a:t>
            </a:r>
            <a:r>
              <a:rPr lang="ru-RU" sz="2000" b="1" dirty="0">
                <a:solidFill>
                  <a:schemeClr val="tx1"/>
                </a:solidFill>
              </a:rPr>
              <a:t> области на 2019-2024 годы"</a:t>
            </a:r>
            <a:r>
              <a:rPr lang="ru-RU" sz="2000" dirty="0">
                <a:solidFill>
                  <a:schemeClr val="tx1"/>
                </a:solidFill>
              </a:rPr>
              <a:t>     </a:t>
            </a:r>
            <a:r>
              <a:rPr lang="ru-RU" sz="1500" dirty="0">
                <a:solidFill>
                  <a:schemeClr val="tx1"/>
                </a:solidFill>
              </a:rPr>
              <a:t>(Утверждена постановлением администрации Дальнеконстантиновского муниципального района Нижегородской области от 16.</a:t>
            </a:r>
            <a:r>
              <a:rPr lang="en-US" sz="1500" dirty="0">
                <a:solidFill>
                  <a:schemeClr val="tx1"/>
                </a:solidFill>
              </a:rPr>
              <a:t>10</a:t>
            </a:r>
            <a:r>
              <a:rPr lang="ru-RU" sz="1500" dirty="0">
                <a:solidFill>
                  <a:schemeClr val="tx1"/>
                </a:solidFill>
              </a:rPr>
              <a:t>.2018 года  №1271)</a:t>
            </a:r>
            <a:br>
              <a:rPr lang="ru-RU" sz="1500" dirty="0"/>
            </a:br>
            <a:endParaRPr lang="ru-RU" sz="1500" dirty="0"/>
          </a:p>
        </p:txBody>
      </p:sp>
      <p:pic>
        <p:nvPicPr>
          <p:cNvPr id="58" name="Picture 2">
            <a:extLst>
              <a:ext uri="{FF2B5EF4-FFF2-40B4-BE49-F238E27FC236}">
                <a16:creationId xmlns:a16="http://schemas.microsoft.com/office/drawing/2014/main" id="{28830471-FE3A-4B39-961E-931E976B8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2307" y="1258905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02BACF39-F3BD-44B2-9C4D-F615E9E65A15}"/>
              </a:ext>
            </a:extLst>
          </p:cNvPr>
          <p:cNvSpPr txBox="1"/>
          <p:nvPr/>
        </p:nvSpPr>
        <p:spPr>
          <a:xfrm rot="20311490">
            <a:off x="631119" y="5055659"/>
            <a:ext cx="18946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Строительство жилых домов, предоставляемых гражданам, проживающим на сельской территории, введены в эксплуатацию 2 дома</a:t>
            </a:r>
            <a:endParaRPr lang="ru-RU" sz="1200" b="1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FAF1B1A2-3F93-4009-876D-78B358C9E131}"/>
              </a:ext>
            </a:extLst>
          </p:cNvPr>
          <p:cNvSpPr/>
          <p:nvPr/>
        </p:nvSpPr>
        <p:spPr>
          <a:xfrm rot="19792752">
            <a:off x="2587686" y="5116566"/>
            <a:ext cx="1891405" cy="1570137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523ED23-C493-4369-B544-844E592368FB}"/>
              </a:ext>
            </a:extLst>
          </p:cNvPr>
          <p:cNvSpPr txBox="1"/>
          <p:nvPr/>
        </p:nvSpPr>
        <p:spPr>
          <a:xfrm rot="20137753">
            <a:off x="2778834" y="5423257"/>
            <a:ext cx="15267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Распределительные газопроводы высокого и низкого давления </a:t>
            </a:r>
            <a:r>
              <a:rPr lang="ru-RU" sz="1200" dirty="0" err="1"/>
              <a:t>д.Юловка</a:t>
            </a:r>
            <a:r>
              <a:rPr lang="ru-RU" sz="1200" dirty="0"/>
              <a:t> 8,1 км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3398954-7267-4838-B81E-C4106B6C5848}"/>
              </a:ext>
            </a:extLst>
          </p:cNvPr>
          <p:cNvSpPr txBox="1"/>
          <p:nvPr/>
        </p:nvSpPr>
        <p:spPr>
          <a:xfrm rot="20255618">
            <a:off x="1997603" y="3858108"/>
            <a:ext cx="1689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Строительство газопровода к земельным участкам, предоставляемым многодетным семьям</a:t>
            </a: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D7BCB2D9-261B-43B5-B9B5-D2A61E7C9F92}"/>
              </a:ext>
            </a:extLst>
          </p:cNvPr>
          <p:cNvPicPr/>
          <p:nvPr/>
        </p:nvPicPr>
        <p:blipFill rotWithShape="1">
          <a:blip r:embed="rId3"/>
          <a:srcRect l="21326" t="24853" r="17584" b="23236"/>
          <a:stretch/>
        </p:blipFill>
        <p:spPr bwMode="auto">
          <a:xfrm>
            <a:off x="1879350" y="1262857"/>
            <a:ext cx="1274608" cy="12961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478D46B1-B3F2-4781-B57D-D409CD87B4D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047" y="2581378"/>
            <a:ext cx="1247775" cy="77533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Овал 69">
            <a:extLst>
              <a:ext uri="{FF2B5EF4-FFF2-40B4-BE49-F238E27FC236}">
                <a16:creationId xmlns:a16="http://schemas.microsoft.com/office/drawing/2014/main" id="{C281D7E2-8F91-4837-9B7F-8F82EACADFAB}"/>
              </a:ext>
            </a:extLst>
          </p:cNvPr>
          <p:cNvSpPr/>
          <p:nvPr/>
        </p:nvSpPr>
        <p:spPr>
          <a:xfrm rot="20904345">
            <a:off x="2346076" y="2393739"/>
            <a:ext cx="1525016" cy="1350958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CCAE505-3F36-4F4B-88EF-A18F83B67898}"/>
              </a:ext>
            </a:extLst>
          </p:cNvPr>
          <p:cNvSpPr txBox="1"/>
          <p:nvPr/>
        </p:nvSpPr>
        <p:spPr>
          <a:xfrm rot="20255618">
            <a:off x="2352541" y="2603506"/>
            <a:ext cx="1707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Начато строительство сельского дома культуры на 182 места в </a:t>
            </a:r>
            <a:r>
              <a:rPr lang="ru-RU" sz="1200" dirty="0" err="1"/>
              <a:t>с.Тепелево</a:t>
            </a:r>
            <a:endParaRPr lang="ru-RU" sz="1200" dirty="0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546B9DC0-E6C6-4182-8C16-1D4C06069F06}"/>
              </a:ext>
            </a:extLst>
          </p:cNvPr>
          <p:cNvSpPr/>
          <p:nvPr/>
        </p:nvSpPr>
        <p:spPr>
          <a:xfrm rot="20433105">
            <a:off x="3760173" y="2987448"/>
            <a:ext cx="1439643" cy="1337984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DCAD494-7362-4644-86B8-DE6AE55DD621}"/>
              </a:ext>
            </a:extLst>
          </p:cNvPr>
          <p:cNvSpPr txBox="1"/>
          <p:nvPr/>
        </p:nvSpPr>
        <p:spPr>
          <a:xfrm rot="20255618">
            <a:off x="3882484" y="3114316"/>
            <a:ext cx="12120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Переселены жители 16-квартирного дома в </a:t>
            </a:r>
            <a:r>
              <a:rPr lang="ru-RU" sz="1200" dirty="0" err="1"/>
              <a:t>с.Арманиха</a:t>
            </a:r>
            <a:endParaRPr lang="ru-RU" sz="1200" dirty="0"/>
          </a:p>
        </p:txBody>
      </p:sp>
      <p:graphicFrame>
        <p:nvGraphicFramePr>
          <p:cNvPr id="74" name="Объект 11">
            <a:extLst>
              <a:ext uri="{FF2B5EF4-FFF2-40B4-BE49-F238E27FC236}">
                <a16:creationId xmlns:a16="http://schemas.microsoft.com/office/drawing/2014/main" id="{CB5FC299-ECDA-4C8D-B882-ED1B7E6C43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7026298"/>
              </p:ext>
            </p:extLst>
          </p:nvPr>
        </p:nvGraphicFramePr>
        <p:xfrm>
          <a:off x="4673566" y="2466120"/>
          <a:ext cx="4392000" cy="2922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3" name="Овал 42">
            <a:extLst>
              <a:ext uri="{FF2B5EF4-FFF2-40B4-BE49-F238E27FC236}">
                <a16:creationId xmlns:a16="http://schemas.microsoft.com/office/drawing/2014/main" id="{2FEBACDF-F467-47A4-8AF4-A4DFECD71819}"/>
              </a:ext>
            </a:extLst>
          </p:cNvPr>
          <p:cNvSpPr/>
          <p:nvPr/>
        </p:nvSpPr>
        <p:spPr>
          <a:xfrm rot="20482684">
            <a:off x="28870" y="2410960"/>
            <a:ext cx="2278017" cy="2160222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1"/>
                </a:solidFill>
              </a:rPr>
              <a:t>Основные объекты 2021 г. </a:t>
            </a:r>
          </a:p>
        </p:txBody>
      </p:sp>
      <p:pic>
        <p:nvPicPr>
          <p:cNvPr id="45" name="Picture 7">
            <a:extLst>
              <a:ext uri="{FF2B5EF4-FFF2-40B4-BE49-F238E27FC236}">
                <a16:creationId xmlns:a16="http://schemas.microsoft.com/office/drawing/2014/main" id="{73149E9B-F269-4173-A51C-831231BCB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240896"/>
            <a:ext cx="1274608" cy="128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45" y="116632"/>
            <a:ext cx="8984389" cy="576062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94849" y="5584078"/>
            <a:ext cx="2472652" cy="9586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id="{A131A858-6D34-410A-8A9C-D110D1C7951E}"/>
              </a:ext>
            </a:extLst>
          </p:cNvPr>
          <p:cNvSpPr/>
          <p:nvPr/>
        </p:nvSpPr>
        <p:spPr>
          <a:xfrm>
            <a:off x="83124" y="5855167"/>
            <a:ext cx="936104" cy="637509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941053"/>
              </p:ext>
            </p:extLst>
          </p:nvPr>
        </p:nvGraphicFramePr>
        <p:xfrm>
          <a:off x="251520" y="939676"/>
          <a:ext cx="8568952" cy="454039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821036">
                  <a:extLst>
                    <a:ext uri="{9D8B030D-6E8A-4147-A177-3AD203B41FA5}">
                      <a16:colId xmlns:a16="http://schemas.microsoft.com/office/drawing/2014/main" val="3783315836"/>
                    </a:ext>
                  </a:extLst>
                </a:gridCol>
                <a:gridCol w="5043043">
                  <a:extLst>
                    <a:ext uri="{9D8B030D-6E8A-4147-A177-3AD203B41FA5}">
                      <a16:colId xmlns:a16="http://schemas.microsoft.com/office/drawing/2014/main" val="760294289"/>
                    </a:ext>
                  </a:extLst>
                </a:gridCol>
                <a:gridCol w="1048689">
                  <a:extLst>
                    <a:ext uri="{9D8B030D-6E8A-4147-A177-3AD203B41FA5}">
                      <a16:colId xmlns:a16="http://schemas.microsoft.com/office/drawing/2014/main" val="915037264"/>
                    </a:ext>
                  </a:extLst>
                </a:gridCol>
                <a:gridCol w="1051798">
                  <a:extLst>
                    <a:ext uri="{9D8B030D-6E8A-4147-A177-3AD203B41FA5}">
                      <a16:colId xmlns:a16="http://schemas.microsoft.com/office/drawing/2014/main" val="1351290267"/>
                    </a:ext>
                  </a:extLst>
                </a:gridCol>
                <a:gridCol w="604386">
                  <a:extLst>
                    <a:ext uri="{9D8B030D-6E8A-4147-A177-3AD203B41FA5}">
                      <a16:colId xmlns:a16="http://schemas.microsoft.com/office/drawing/2014/main" val="3613123431"/>
                    </a:ext>
                  </a:extLst>
                </a:gridCol>
              </a:tblGrid>
              <a:tr h="331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МП/ПМП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</a:rPr>
                        <a:t>РАСХОДЫ НА РЕАЛИЗАЦИЮ ПРОГРАММЫ</a:t>
                      </a:r>
                      <a:endParaRPr lang="ru-RU" sz="8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Утвержденные бюджетные назначения, руб.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Исполнено за 2021 год, руб.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93535"/>
                  </a:ext>
                </a:extLst>
              </a:tr>
              <a:tr h="295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153 866 399,32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138 308 971,32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550228"/>
                  </a:ext>
                </a:extLst>
              </a:tr>
              <a:tr h="2316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14 1 00 00000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"Газификация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27 600 354,08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27 600 223,56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147365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14 2 00 00000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"Переселение граждан из аварийного жилищного фонда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30 588 778,11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27 088 352,27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027932"/>
                  </a:ext>
                </a:extLst>
              </a:tr>
              <a:tr h="239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14 3 00 00000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"Социальная поддержка граждан при газификации домовладений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142 071,57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258963"/>
                  </a:ext>
                </a:extLst>
              </a:tr>
              <a:tr h="260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14 4 00 00000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жильем молодых семей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1 184 400,00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1 184 400,00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727425"/>
                  </a:ext>
                </a:extLst>
              </a:tr>
              <a:tr h="362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14 5 00 00000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14 398 500,00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14 348 500,00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21495"/>
                  </a:ext>
                </a:extLst>
              </a:tr>
              <a:tr h="444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14 6 00 00000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8 642 275,00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7 678 107,00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788276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14 7 00 00000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содержание и ремонт автомобильных дорог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15 277 507,65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12 316 542,12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822035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14 8 00 00000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реконструкция и капитальный ремонт объектов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1 250 000,00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1 185 000,00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098806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14 9 00 00000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"Проведение  мероприятий по регулированию  численности безнадзорных животных в 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441 800,00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441 676,73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947364"/>
                  </a:ext>
                </a:extLst>
              </a:tr>
              <a:tr h="1259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А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"Управление программой"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3 324 326,95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3 323 536,65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719208"/>
                  </a:ext>
                </a:extLst>
              </a:tr>
              <a:tr h="983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Г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«Ремонт жилья детям-сиротам»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31 873,00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31 873,00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39180"/>
                  </a:ext>
                </a:extLst>
              </a:tr>
              <a:tr h="2103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Д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системы водоснабжения и водоотведения"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3 702 485,50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3 458 359,75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24748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Ж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"Формирование комфортной городской среды на территории Дальнеконстантиновского муниципального района в рамках ГП "Формирование современной городской среды на территории Нижегородской области на 2018-2024 годы""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665 023,98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665 023,98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099997"/>
                  </a:ext>
                </a:extLst>
              </a:tr>
              <a:tr h="1710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К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реконструкция и капитальный ремонт учреждений культуры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762 823,48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278 438,93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М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 "Комплексное развитие сельских территорий"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lang="ru-RU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854 180,00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38 583 937,33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9ECCC6CA-B7E7-4EBE-AD26-C0AAA0D87CD0}"/>
              </a:ext>
            </a:extLst>
          </p:cNvPr>
          <p:cNvSpPr/>
          <p:nvPr/>
        </p:nvSpPr>
        <p:spPr>
          <a:xfrm>
            <a:off x="8149152" y="6326066"/>
            <a:ext cx="864096" cy="44041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32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35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210265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46" name="Объект 12">
            <a:extLst>
              <a:ext uri="{FF2B5EF4-FFF2-40B4-BE49-F238E27FC236}">
                <a16:creationId xmlns:a16="http://schemas.microsoft.com/office/drawing/2014/main" id="{FDDD8561-F7C8-4A8F-A9FE-8383FCABAFAD}"/>
              </a:ext>
            </a:extLst>
          </p:cNvPr>
          <p:cNvSpPr txBox="1">
            <a:spLocks/>
          </p:cNvSpPr>
          <p:nvPr/>
        </p:nvSpPr>
        <p:spPr>
          <a:xfrm>
            <a:off x="113462" y="1108149"/>
            <a:ext cx="8917076" cy="56716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2B159BBD-3704-4465-88C2-0C09CFA255DE}"/>
              </a:ext>
            </a:extLst>
          </p:cNvPr>
          <p:cNvPicPr/>
          <p:nvPr/>
        </p:nvPicPr>
        <p:blipFill>
          <a:blip r:embed="rId2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review-image" descr="http://culman.ru/uploads/posts/2012-11/1353134423_96300902.jpg">
            <a:hlinkClick r:id="rId3" tgtFrame="&quot;_blank&quot;"/>
            <a:extLst>
              <a:ext uri="{FF2B5EF4-FFF2-40B4-BE49-F238E27FC236}">
                <a16:creationId xmlns:a16="http://schemas.microsoft.com/office/drawing/2014/main" id="{3D4EAE36-C65F-4545-A690-0602DF424243}"/>
              </a:ext>
            </a:extLst>
          </p:cNvPr>
          <p:cNvPicPr/>
          <p:nvPr/>
        </p:nvPicPr>
        <p:blipFill>
          <a:blip r:embed="rId4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D95CE8EC-2BA8-4944-9C78-D737A1259010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8361152C-E4D7-48FA-8481-E5C8B9BA544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20D7B7B3-DFDB-44FF-A83D-7198F034CF4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шеврон 51">
            <a:extLst>
              <a:ext uri="{FF2B5EF4-FFF2-40B4-BE49-F238E27FC236}">
                <a16:creationId xmlns:a16="http://schemas.microsoft.com/office/drawing/2014/main" id="{29020341-BE04-4C0E-9091-C766EB66A538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шеврон 53">
            <a:extLst>
              <a:ext uri="{FF2B5EF4-FFF2-40B4-BE49-F238E27FC236}">
                <a16:creationId xmlns:a16="http://schemas.microsoft.com/office/drawing/2014/main" id="{951F24C9-E7ED-4222-B394-B47F1E44EB1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F5195976-E74F-4160-9F02-F05FDBEF9F2C}"/>
              </a:ext>
            </a:extLst>
          </p:cNvPr>
          <p:cNvSpPr/>
          <p:nvPr/>
        </p:nvSpPr>
        <p:spPr>
          <a:xfrm>
            <a:off x="8107810" y="630854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33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F3D7ECD-5042-46CE-A965-36DE387572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018456"/>
              </p:ext>
            </p:extLst>
          </p:nvPr>
        </p:nvGraphicFramePr>
        <p:xfrm>
          <a:off x="179512" y="911742"/>
          <a:ext cx="8784975" cy="495870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85214">
                  <a:extLst>
                    <a:ext uri="{9D8B030D-6E8A-4147-A177-3AD203B41FA5}">
                      <a16:colId xmlns:a16="http://schemas.microsoft.com/office/drawing/2014/main" val="857600115"/>
                    </a:ext>
                  </a:extLst>
                </a:gridCol>
                <a:gridCol w="3929618">
                  <a:extLst>
                    <a:ext uri="{9D8B030D-6E8A-4147-A177-3AD203B41FA5}">
                      <a16:colId xmlns:a16="http://schemas.microsoft.com/office/drawing/2014/main" val="818142874"/>
                    </a:ext>
                  </a:extLst>
                </a:gridCol>
                <a:gridCol w="479785">
                  <a:extLst>
                    <a:ext uri="{9D8B030D-6E8A-4147-A177-3AD203B41FA5}">
                      <a16:colId xmlns:a16="http://schemas.microsoft.com/office/drawing/2014/main" val="2778467623"/>
                    </a:ext>
                  </a:extLst>
                </a:gridCol>
                <a:gridCol w="585214">
                  <a:extLst>
                    <a:ext uri="{9D8B030D-6E8A-4147-A177-3AD203B41FA5}">
                      <a16:colId xmlns:a16="http://schemas.microsoft.com/office/drawing/2014/main" val="1683294082"/>
                    </a:ext>
                  </a:extLst>
                </a:gridCol>
                <a:gridCol w="642719">
                  <a:extLst>
                    <a:ext uri="{9D8B030D-6E8A-4147-A177-3AD203B41FA5}">
                      <a16:colId xmlns:a16="http://schemas.microsoft.com/office/drawing/2014/main" val="2431676289"/>
                    </a:ext>
                  </a:extLst>
                </a:gridCol>
                <a:gridCol w="642719">
                  <a:extLst>
                    <a:ext uri="{9D8B030D-6E8A-4147-A177-3AD203B41FA5}">
                      <a16:colId xmlns:a16="http://schemas.microsoft.com/office/drawing/2014/main" val="799650869"/>
                    </a:ext>
                  </a:extLst>
                </a:gridCol>
                <a:gridCol w="1919706">
                  <a:extLst>
                    <a:ext uri="{9D8B030D-6E8A-4147-A177-3AD203B41FA5}">
                      <a16:colId xmlns:a16="http://schemas.microsoft.com/office/drawing/2014/main" val="2195868139"/>
                    </a:ext>
                  </a:extLst>
                </a:gridCol>
              </a:tblGrid>
              <a:tr h="63906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п/п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(подпрограммы)</a:t>
                      </a: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Индикатор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(наименование)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измерения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Значения индикатора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Обоснование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отклонений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индикатора/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конец отчетного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года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09002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отчетному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отчетный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год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864035"/>
                  </a:ext>
                </a:extLst>
              </a:tr>
              <a:tr h="2586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план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факт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883627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«Газификация Дальнеконстантиновского муниципального района Нижегородской области»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492703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вновь построенных газопроводов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Построен газопровод в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д.Юловка</a:t>
                      </a: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д.Кажлейка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597315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«Переселение граждан из аварийного жилищного фонда на территории Дальнеконстантиновского муниципального района Нижегородской области» 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385061"/>
                  </a:ext>
                </a:extLst>
              </a:tr>
              <a:tr h="5541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переселенных жителей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рамках реализации 4 этапа программы расселен аварийный дом в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с.Арманиха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373840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снесенных аварийных домов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Снесены аварийные дома в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п.Дубрава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с.Румянцево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с.Маргуша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с.Малая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Пица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с.Арманиха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с.Белозерово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р.п.Д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-Константиново</a:t>
                      </a:r>
                      <a:endParaRPr lang="ru-RU" sz="9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4577454"/>
                  </a:ext>
                </a:extLst>
              </a:tr>
              <a:tr h="137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«Социальная поддержка граждан при газификации домовладений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253311"/>
                  </a:ext>
                </a:extLst>
              </a:tr>
              <a:tr h="28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получивших социальную выплату на газификацию домовладений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соцвыплатой</a:t>
                      </a: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обратилось 6 человек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552422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«Обеспечение жильем молодых семей в Дальнеконстантиновском муниципальном районе Нижегородской области»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664754"/>
                  </a:ext>
                </a:extLst>
              </a:tr>
              <a:tr h="28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 государственную поддержку в решении жилищных проблем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4240467"/>
                  </a:ext>
                </a:extLst>
              </a:tr>
              <a:tr h="28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14542"/>
                  </a:ext>
                </a:extLst>
              </a:tr>
              <a:tr h="427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детей-сирот и детей, оставшихся без попечения родителей, лиц из числа детей-сирот и детей, оставшихся без попечения родителей, обеспеченных жилыми помещениями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Ввиду экономии денежных средств приобретено на 2 квартиры больше, чем запланировано министерством социальной политики НО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142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1030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210265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46" name="Объект 12">
            <a:extLst>
              <a:ext uri="{FF2B5EF4-FFF2-40B4-BE49-F238E27FC236}">
                <a16:creationId xmlns:a16="http://schemas.microsoft.com/office/drawing/2014/main" id="{FDDD8561-F7C8-4A8F-A9FE-8383FCABAFAD}"/>
              </a:ext>
            </a:extLst>
          </p:cNvPr>
          <p:cNvSpPr txBox="1">
            <a:spLocks/>
          </p:cNvSpPr>
          <p:nvPr/>
        </p:nvSpPr>
        <p:spPr>
          <a:xfrm>
            <a:off x="113462" y="1108149"/>
            <a:ext cx="8917076" cy="56716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2B159BBD-3704-4465-88C2-0C09CFA255DE}"/>
              </a:ext>
            </a:extLst>
          </p:cNvPr>
          <p:cNvPicPr/>
          <p:nvPr/>
        </p:nvPicPr>
        <p:blipFill>
          <a:blip r:embed="rId2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review-image" descr="http://culman.ru/uploads/posts/2012-11/1353134423_96300902.jpg">
            <a:hlinkClick r:id="rId3" tgtFrame="&quot;_blank&quot;"/>
            <a:extLst>
              <a:ext uri="{FF2B5EF4-FFF2-40B4-BE49-F238E27FC236}">
                <a16:creationId xmlns:a16="http://schemas.microsoft.com/office/drawing/2014/main" id="{3D4EAE36-C65F-4545-A690-0602DF424243}"/>
              </a:ext>
            </a:extLst>
          </p:cNvPr>
          <p:cNvPicPr/>
          <p:nvPr/>
        </p:nvPicPr>
        <p:blipFill>
          <a:blip r:embed="rId4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D95CE8EC-2BA8-4944-9C78-D737A1259010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8361152C-E4D7-48FA-8481-E5C8B9BA544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20D7B7B3-DFDB-44FF-A83D-7198F034CF4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шеврон 51">
            <a:extLst>
              <a:ext uri="{FF2B5EF4-FFF2-40B4-BE49-F238E27FC236}">
                <a16:creationId xmlns:a16="http://schemas.microsoft.com/office/drawing/2014/main" id="{29020341-BE04-4C0E-9091-C766EB66A538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шеврон 53">
            <a:extLst>
              <a:ext uri="{FF2B5EF4-FFF2-40B4-BE49-F238E27FC236}">
                <a16:creationId xmlns:a16="http://schemas.microsoft.com/office/drawing/2014/main" id="{951F24C9-E7ED-4222-B394-B47F1E44EB1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79C7F43-44DE-483D-BFCF-26818BDD3524}"/>
              </a:ext>
            </a:extLst>
          </p:cNvPr>
          <p:cNvSpPr/>
          <p:nvPr/>
        </p:nvSpPr>
        <p:spPr>
          <a:xfrm>
            <a:off x="8107810" y="630854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34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EE8C038-8E57-4666-9C83-E615096B6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976996"/>
              </p:ext>
            </p:extLst>
          </p:nvPr>
        </p:nvGraphicFramePr>
        <p:xfrm>
          <a:off x="179512" y="911742"/>
          <a:ext cx="8784977" cy="567004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55955">
                  <a:extLst>
                    <a:ext uri="{9D8B030D-6E8A-4147-A177-3AD203B41FA5}">
                      <a16:colId xmlns:a16="http://schemas.microsoft.com/office/drawing/2014/main" val="251043637"/>
                    </a:ext>
                  </a:extLst>
                </a:gridCol>
                <a:gridCol w="4135013">
                  <a:extLst>
                    <a:ext uri="{9D8B030D-6E8A-4147-A177-3AD203B41FA5}">
                      <a16:colId xmlns:a16="http://schemas.microsoft.com/office/drawing/2014/main" val="3079420848"/>
                    </a:ext>
                  </a:extLst>
                </a:gridCol>
                <a:gridCol w="504864">
                  <a:extLst>
                    <a:ext uri="{9D8B030D-6E8A-4147-A177-3AD203B41FA5}">
                      <a16:colId xmlns:a16="http://schemas.microsoft.com/office/drawing/2014/main" val="435370724"/>
                    </a:ext>
                  </a:extLst>
                </a:gridCol>
                <a:gridCol w="615803">
                  <a:extLst>
                    <a:ext uri="{9D8B030D-6E8A-4147-A177-3AD203B41FA5}">
                      <a16:colId xmlns:a16="http://schemas.microsoft.com/office/drawing/2014/main" val="4282914345"/>
                    </a:ext>
                  </a:extLst>
                </a:gridCol>
                <a:gridCol w="476980">
                  <a:extLst>
                    <a:ext uri="{9D8B030D-6E8A-4147-A177-3AD203B41FA5}">
                      <a16:colId xmlns:a16="http://schemas.microsoft.com/office/drawing/2014/main" val="1862077515"/>
                    </a:ext>
                  </a:extLst>
                </a:gridCol>
                <a:gridCol w="676315">
                  <a:extLst>
                    <a:ext uri="{9D8B030D-6E8A-4147-A177-3AD203B41FA5}">
                      <a16:colId xmlns:a16="http://schemas.microsoft.com/office/drawing/2014/main" val="3538553563"/>
                    </a:ext>
                  </a:extLst>
                </a:gridCol>
                <a:gridCol w="2020047">
                  <a:extLst>
                    <a:ext uri="{9D8B030D-6E8A-4147-A177-3AD203B41FA5}">
                      <a16:colId xmlns:a16="http://schemas.microsoft.com/office/drawing/2014/main" val="2989035488"/>
                    </a:ext>
                  </a:extLst>
                </a:gridCol>
              </a:tblGrid>
              <a:tr h="315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96748"/>
                  </a:ext>
                </a:extLst>
              </a:tr>
              <a:tr h="422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обеспеченных инженерной и дорожной инфраструктурой земельных участков для бесплатного предоставления в целях индивидуального жилищного строительства в Дальнеконстантиновском муниципальном районе Нижегородской области поставленным на учет многодетным семьям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Зем. уч.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Построен газопровод к земельным участкам многодетных семей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848268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Строительство, содержание и ремонт автомобильных дорог Дальнеконстантиновского муниципального района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75864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отремонтированных автомобильных дорог общего пользования местного значения, вне границ населенных пунктов.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0462530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расчищенных автомобильных дорог в зимнее время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209262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построенной дороги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5951300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поставленных на кадастровый учет автомобильных дорог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7216159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«Строительство, реконструкция и капитальный ремонт объектов образования Дальнеконстантиновского муниципального района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90825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дополнительно введенных учебных мест п.ст. Суроватиха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5479139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дополнительно введенных мест в дошкольных учреждениях р.п.Дальнее Константиново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72006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«Проведение мероприятий по регулированию численности безнадзорных животных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1609561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Эфтаназия безнадзорных животных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630022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Стерилизация и кастрация безнадзорных животных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622272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«Управление программой»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6054826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выполненных мероприятий и показателей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855517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«Приобретение жилых помещений для предоставления гражданам, утратившим жилые помещения в результате пожара, по договорам социального найма,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938419"/>
                  </a:ext>
                </a:extLst>
              </a:tr>
              <a:tr h="422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приобретенных жилых помещений гражданам  для предоставления по договору социального найма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Жил. пом.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207520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«Ремонт жилья детям-сиротам»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09108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жилых помещений, закрепленных за детьми-сиротами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Жил. пом.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765778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«Развитие системы водоснабжения и водоотведения»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851655"/>
                  </a:ext>
                </a:extLst>
              </a:tr>
              <a:tr h="422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 ремонт систем водоснабжения и водоотведения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3470465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77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2600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210265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46" name="Объект 12">
            <a:extLst>
              <a:ext uri="{FF2B5EF4-FFF2-40B4-BE49-F238E27FC236}">
                <a16:creationId xmlns:a16="http://schemas.microsoft.com/office/drawing/2014/main" id="{FDDD8561-F7C8-4A8F-A9FE-8383FCABAFAD}"/>
              </a:ext>
            </a:extLst>
          </p:cNvPr>
          <p:cNvSpPr txBox="1">
            <a:spLocks/>
          </p:cNvSpPr>
          <p:nvPr/>
        </p:nvSpPr>
        <p:spPr>
          <a:xfrm>
            <a:off x="168045" y="1108149"/>
            <a:ext cx="8917076" cy="56716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2B159BBD-3704-4465-88C2-0C09CFA255DE}"/>
              </a:ext>
            </a:extLst>
          </p:cNvPr>
          <p:cNvPicPr/>
          <p:nvPr/>
        </p:nvPicPr>
        <p:blipFill>
          <a:blip r:embed="rId2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review-image" descr="http://culman.ru/uploads/posts/2012-11/1353134423_96300902.jpg">
            <a:hlinkClick r:id="rId3" tgtFrame="&quot;_blank&quot;"/>
            <a:extLst>
              <a:ext uri="{FF2B5EF4-FFF2-40B4-BE49-F238E27FC236}">
                <a16:creationId xmlns:a16="http://schemas.microsoft.com/office/drawing/2014/main" id="{3D4EAE36-C65F-4545-A690-0602DF424243}"/>
              </a:ext>
            </a:extLst>
          </p:cNvPr>
          <p:cNvPicPr/>
          <p:nvPr/>
        </p:nvPicPr>
        <p:blipFill>
          <a:blip r:embed="rId4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D95CE8EC-2BA8-4944-9C78-D737A1259010}"/>
              </a:ext>
            </a:extLst>
          </p:cNvPr>
          <p:cNvSpPr/>
          <p:nvPr/>
        </p:nvSpPr>
        <p:spPr>
          <a:xfrm>
            <a:off x="4447456" y="6108596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8361152C-E4D7-48FA-8481-E5C8B9BA5442}"/>
              </a:ext>
            </a:extLst>
          </p:cNvPr>
          <p:cNvSpPr/>
          <p:nvPr/>
        </p:nvSpPr>
        <p:spPr>
          <a:xfrm>
            <a:off x="4915006" y="6133603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20D7B7B3-DFDB-44FF-A83D-7198F034CF4C}"/>
              </a:ext>
            </a:extLst>
          </p:cNvPr>
          <p:cNvSpPr/>
          <p:nvPr/>
        </p:nvSpPr>
        <p:spPr>
          <a:xfrm>
            <a:off x="5377002" y="6143721"/>
            <a:ext cx="478418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шеврон 51">
            <a:extLst>
              <a:ext uri="{FF2B5EF4-FFF2-40B4-BE49-F238E27FC236}">
                <a16:creationId xmlns:a16="http://schemas.microsoft.com/office/drawing/2014/main" id="{29020341-BE04-4C0E-9091-C766EB66A538}"/>
              </a:ext>
            </a:extLst>
          </p:cNvPr>
          <p:cNvSpPr/>
          <p:nvPr/>
        </p:nvSpPr>
        <p:spPr>
          <a:xfrm>
            <a:off x="5791922" y="614380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шеврон 53">
            <a:extLst>
              <a:ext uri="{FF2B5EF4-FFF2-40B4-BE49-F238E27FC236}">
                <a16:creationId xmlns:a16="http://schemas.microsoft.com/office/drawing/2014/main" id="{951F24C9-E7ED-4222-B394-B47F1E44EB14}"/>
              </a:ext>
            </a:extLst>
          </p:cNvPr>
          <p:cNvSpPr/>
          <p:nvPr/>
        </p:nvSpPr>
        <p:spPr>
          <a:xfrm>
            <a:off x="6227938" y="6179994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79C7F43-44DE-483D-BFCF-26818BDD3524}"/>
              </a:ext>
            </a:extLst>
          </p:cNvPr>
          <p:cNvSpPr/>
          <p:nvPr/>
        </p:nvSpPr>
        <p:spPr>
          <a:xfrm>
            <a:off x="8107810" y="630854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5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F60B2EE-4A7B-4598-88D9-177CA5F33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332953"/>
              </p:ext>
            </p:extLst>
          </p:nvPr>
        </p:nvGraphicFramePr>
        <p:xfrm>
          <a:off x="261208" y="1050412"/>
          <a:ext cx="8559264" cy="486791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46809">
                  <a:extLst>
                    <a:ext uri="{9D8B030D-6E8A-4147-A177-3AD203B41FA5}">
                      <a16:colId xmlns:a16="http://schemas.microsoft.com/office/drawing/2014/main" val="2761397059"/>
                    </a:ext>
                  </a:extLst>
                </a:gridCol>
                <a:gridCol w="4028773">
                  <a:extLst>
                    <a:ext uri="{9D8B030D-6E8A-4147-A177-3AD203B41FA5}">
                      <a16:colId xmlns:a16="http://schemas.microsoft.com/office/drawing/2014/main" val="3902347274"/>
                    </a:ext>
                  </a:extLst>
                </a:gridCol>
                <a:gridCol w="491892">
                  <a:extLst>
                    <a:ext uri="{9D8B030D-6E8A-4147-A177-3AD203B41FA5}">
                      <a16:colId xmlns:a16="http://schemas.microsoft.com/office/drawing/2014/main" val="2656722835"/>
                    </a:ext>
                  </a:extLst>
                </a:gridCol>
                <a:gridCol w="599981">
                  <a:extLst>
                    <a:ext uri="{9D8B030D-6E8A-4147-A177-3AD203B41FA5}">
                      <a16:colId xmlns:a16="http://schemas.microsoft.com/office/drawing/2014/main" val="4030270436"/>
                    </a:ext>
                  </a:extLst>
                </a:gridCol>
                <a:gridCol w="464725">
                  <a:extLst>
                    <a:ext uri="{9D8B030D-6E8A-4147-A177-3AD203B41FA5}">
                      <a16:colId xmlns:a16="http://schemas.microsoft.com/office/drawing/2014/main" val="3647531960"/>
                    </a:ext>
                  </a:extLst>
                </a:gridCol>
                <a:gridCol w="658939">
                  <a:extLst>
                    <a:ext uri="{9D8B030D-6E8A-4147-A177-3AD203B41FA5}">
                      <a16:colId xmlns:a16="http://schemas.microsoft.com/office/drawing/2014/main" val="3724235898"/>
                    </a:ext>
                  </a:extLst>
                </a:gridCol>
                <a:gridCol w="1968145">
                  <a:extLst>
                    <a:ext uri="{9D8B030D-6E8A-4147-A177-3AD203B41FA5}">
                      <a16:colId xmlns:a16="http://schemas.microsoft.com/office/drawing/2014/main" val="2693317639"/>
                    </a:ext>
                  </a:extLst>
                </a:gridCol>
              </a:tblGrid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«Строительство физкультурно-оздоровительного комплекса»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353872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выполнения организационных мероприятий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438947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выполнения строительства коммунальной инфраструктуры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656009"/>
                  </a:ext>
                </a:extLst>
              </a:tr>
              <a:tr h="327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«Формирование комфортной городской среды на территории Дальнеконстантиновского муниципального района в рамках ГП «Формирование современной городской среды на территории Нижегородской области на 2018-2024 годы»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00292"/>
                  </a:ext>
                </a:extLst>
              </a:tr>
              <a:tr h="49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пространств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Благоустроено общественное пространство в </a:t>
                      </a:r>
                      <a:r>
                        <a:rPr lang="ru-RU" sz="9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р.п.Д</a:t>
                      </a: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-Константиново (2-я очередь)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4102495"/>
                  </a:ext>
                </a:extLst>
              </a:tr>
              <a:tr h="327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«Обеспечение жильем отдельных категорий граждан в рамках ГП «Развитие жилищного строительства и государственная поддержка граждан по обеспечению жильем на территории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204160"/>
                  </a:ext>
                </a:extLst>
              </a:tr>
              <a:tr h="4680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обеспеченных жильем ветеранов ВОВ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8588906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«Строительство, реконструкция и капитальный ремонт учреждений культуры Дальнеконстантиновсмкого муниципального района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084306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объектов культуры, введенных в эксплуатацию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9843188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«Благоустройство придомовых территорий многоквартирных домов в населенных пунктах Дальнеконстантиновского муниципального района»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036553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благоустроенных придомовых территорий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</a:rPr>
                        <a:t>Терр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828799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«Комплексное развитие сельских территорий»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076132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Реализовано проектов по благоустройству сельских территорий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495355"/>
                  </a:ext>
                </a:extLst>
              </a:tr>
              <a:tr h="545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ввода жилья, предоставляемого гражданам Российской Федерации, проживающим на сельских территориях, по договору найма жилого помещения</a:t>
                      </a:r>
                      <a:endParaRPr lang="ru-RU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м2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360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162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Введены в эксплуатацию 2 дома в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с.Тепелево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в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д.Кужутки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3 дома планируется ввести в эксплуатацию в 2022 году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647481"/>
                  </a:ext>
                </a:extLst>
              </a:tr>
              <a:tr h="23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объектов, введенных в эксплуатацию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210613"/>
                  </a:ext>
                </a:extLst>
              </a:tr>
              <a:tr h="317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приобретенных автобусов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039586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490" y="6081755"/>
            <a:ext cx="1162381" cy="69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0902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182388" y="1354312"/>
            <a:ext cx="8823814" cy="5445266"/>
          </a:xfr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820635">
            <a:off x="51765" y="938565"/>
            <a:ext cx="3299960" cy="2589796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3000364" y="-200502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 rot="21292579">
            <a:off x="759319" y="3249247"/>
            <a:ext cx="8123654" cy="3394844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37798" y="1482507"/>
            <a:ext cx="253228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u="sng" dirty="0"/>
              <a:t>Цель МП </a:t>
            </a:r>
            <a:r>
              <a:rPr lang="ru-RU" sz="1300" dirty="0"/>
              <a:t>– сохранение материального и нематериального наследия, </a:t>
            </a:r>
            <a:r>
              <a:rPr lang="ru-RU" sz="1600" dirty="0"/>
              <a:t>развитие</a:t>
            </a:r>
            <a:r>
              <a:rPr lang="ru-RU" sz="1300" dirty="0"/>
              <a:t> лучших традиций и достижений культуры района, сохранение единого культурно-информационного пространства, создание условий для развития народного художественного творчества населения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3260" y="1358844"/>
            <a:ext cx="4464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/>
              <a:t>Мероприятия МП</a:t>
            </a:r>
          </a:p>
          <a:p>
            <a:pPr algn="ctr"/>
            <a:r>
              <a:rPr lang="ru-RU" sz="1400" dirty="0"/>
              <a:t>организация, подготовка и проведение культурно массовых мероприятий, организация выставок, экспозиций, экологических мероприятий ;</a:t>
            </a:r>
          </a:p>
          <a:p>
            <a:pPr algn="ctr"/>
            <a:r>
              <a:rPr lang="ru-RU" sz="1400" dirty="0"/>
              <a:t>организация деятельности клубных формирований;</a:t>
            </a:r>
          </a:p>
          <a:p>
            <a:pPr algn="ctr"/>
            <a:r>
              <a:rPr lang="ru-RU" sz="1400" dirty="0"/>
              <a:t>сохранности музейного фонда, библиотечного обслуживания населения;</a:t>
            </a:r>
          </a:p>
          <a:p>
            <a:pPr algn="ctr"/>
            <a:r>
              <a:rPr lang="ru-RU" sz="1400" dirty="0"/>
              <a:t>предоставление информационных услуг; и т.д.</a:t>
            </a:r>
          </a:p>
          <a:p>
            <a:pPr algn="ctr"/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«Развитие культуры и туризма в Дальнеконстантиновском муниципальном районе»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07.11.2017 года  №1349 ) 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9" y="5123655"/>
            <a:ext cx="1621711" cy="157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268759"/>
            <a:ext cx="2013348" cy="198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066416" y="6336333"/>
            <a:ext cx="907250" cy="416654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6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128B5EF-184C-4C27-80E1-725B82DC6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5222104"/>
              </p:ext>
            </p:extLst>
          </p:nvPr>
        </p:nvGraphicFramePr>
        <p:xfrm>
          <a:off x="1902186" y="3429000"/>
          <a:ext cx="5475567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221904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151465" y="1354312"/>
            <a:ext cx="8854634" cy="5387056"/>
          </a:xfr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  <a:tileRect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489667">
            <a:off x="91114" y="1013543"/>
            <a:ext cx="5432923" cy="4009845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4198661" y="2233378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890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806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/>
              <a:t>МП «Развитие культуры и туризма в Дальнеконстантиновском муниципальном районе»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2" y="5181527"/>
            <a:ext cx="1318278" cy="127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26E42D8-89B9-402B-9AD3-F312B0922B0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4388" y="3868357"/>
            <a:ext cx="4181705" cy="255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DC72CC-2161-451F-852A-259A1713E2A6}"/>
              </a:ext>
            </a:extLst>
          </p:cNvPr>
          <p:cNvPicPr/>
          <p:nvPr/>
        </p:nvPicPr>
        <p:blipFill rotWithShape="1">
          <a:blip r:embed="rId4" cstate="print"/>
          <a:srcRect l="41369" t="27258" r="37306" b="53902"/>
          <a:stretch/>
        </p:blipFill>
        <p:spPr bwMode="auto">
          <a:xfrm>
            <a:off x="268987" y="4005064"/>
            <a:ext cx="3224333" cy="25979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C4101E-0E56-46C3-BCC6-6629D7820413}"/>
              </a:ext>
            </a:extLst>
          </p:cNvPr>
          <p:cNvSpPr/>
          <p:nvPr/>
        </p:nvSpPr>
        <p:spPr>
          <a:xfrm>
            <a:off x="151466" y="4559329"/>
            <a:ext cx="305838" cy="240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6730BCA-9DBE-4140-B301-50EBCD453C9D}"/>
              </a:ext>
            </a:extLst>
          </p:cNvPr>
          <p:cNvSpPr/>
          <p:nvPr/>
        </p:nvSpPr>
        <p:spPr>
          <a:xfrm>
            <a:off x="419040" y="6285437"/>
            <a:ext cx="397889" cy="29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866A85-2C8D-45B3-89F9-0E4527B19DB3}"/>
              </a:ext>
            </a:extLst>
          </p:cNvPr>
          <p:cNvSpPr/>
          <p:nvPr/>
        </p:nvSpPr>
        <p:spPr>
          <a:xfrm>
            <a:off x="137901" y="4077072"/>
            <a:ext cx="480084" cy="677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861129-2E28-44E9-89EB-D4AB69026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138749"/>
              </p:ext>
            </p:extLst>
          </p:nvPr>
        </p:nvGraphicFramePr>
        <p:xfrm>
          <a:off x="361346" y="1120053"/>
          <a:ext cx="8524992" cy="291199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661164">
                  <a:extLst>
                    <a:ext uri="{9D8B030D-6E8A-4147-A177-3AD203B41FA5}">
                      <a16:colId xmlns:a16="http://schemas.microsoft.com/office/drawing/2014/main" val="1710235702"/>
                    </a:ext>
                  </a:extLst>
                </a:gridCol>
                <a:gridCol w="1695476">
                  <a:extLst>
                    <a:ext uri="{9D8B030D-6E8A-4147-A177-3AD203B41FA5}">
                      <a16:colId xmlns:a16="http://schemas.microsoft.com/office/drawing/2014/main" val="4190684818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36988364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209534925"/>
                    </a:ext>
                  </a:extLst>
                </a:gridCol>
              </a:tblGrid>
              <a:tr h="3272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>
                          <a:effectLst/>
                        </a:rPr>
                        <a:t>РАСХОДЫ НА РЕАЛИЗАЦИЮ: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Утвержденные бюджетные назначения, 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Исполнено за 2021 год, 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% исполнения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641815"/>
                  </a:ext>
                </a:extLst>
              </a:tr>
              <a:tr h="5539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63 673 890,97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63 673 326,26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889139"/>
                  </a:ext>
                </a:extLst>
              </a:tr>
              <a:tr h="725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Подпрограмма "Развитие культуры в Дальнеконстантиновском муниципальном районе"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63 603 316,97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63 603 066,97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6151184"/>
                  </a:ext>
                </a:extLst>
              </a:tr>
              <a:tr h="725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Подпрограмма «Развитие туризма в Дальнеконстантиновском муниципальном районе»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70 574,00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70 259,29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402606"/>
                  </a:ext>
                </a:extLst>
              </a:tr>
            </a:tbl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9EF55DBE-AC2F-44DE-9668-BD7AE90F1DB9}"/>
              </a:ext>
            </a:extLst>
          </p:cNvPr>
          <p:cNvSpPr/>
          <p:nvPr/>
        </p:nvSpPr>
        <p:spPr>
          <a:xfrm>
            <a:off x="8055712" y="6302046"/>
            <a:ext cx="977522" cy="504056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7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859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81204" y="1354312"/>
            <a:ext cx="8917076" cy="5229050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8" name="Овал 27"/>
          <p:cNvSpPr/>
          <p:nvPr/>
        </p:nvSpPr>
        <p:spPr>
          <a:xfrm rot="21292579">
            <a:off x="289531" y="2135061"/>
            <a:ext cx="6064310" cy="415535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782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«Развитие культуры и туризма в Дальнеконстантиновском муниципальном районе»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B88ADEE-F281-4193-9F3E-258A536008C9}"/>
              </a:ext>
            </a:extLst>
          </p:cNvPr>
          <p:cNvSpPr/>
          <p:nvPr/>
        </p:nvSpPr>
        <p:spPr>
          <a:xfrm rot="21292579">
            <a:off x="2755610" y="1616800"/>
            <a:ext cx="6064310" cy="415535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6AD59550-25B3-41BF-BAFB-7FC139593F43}"/>
              </a:ext>
            </a:extLst>
          </p:cNvPr>
          <p:cNvSpPr/>
          <p:nvPr/>
        </p:nvSpPr>
        <p:spPr>
          <a:xfrm>
            <a:off x="8279301" y="6458450"/>
            <a:ext cx="753872" cy="361780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8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6D5E7ED-D907-4919-8A12-615421549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0264"/>
              </p:ext>
            </p:extLst>
          </p:nvPr>
        </p:nvGraphicFramePr>
        <p:xfrm>
          <a:off x="145721" y="899378"/>
          <a:ext cx="8847633" cy="579598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65839">
                  <a:extLst>
                    <a:ext uri="{9D8B030D-6E8A-4147-A177-3AD203B41FA5}">
                      <a16:colId xmlns:a16="http://schemas.microsoft.com/office/drawing/2014/main" val="4118052191"/>
                    </a:ext>
                  </a:extLst>
                </a:gridCol>
                <a:gridCol w="2920554">
                  <a:extLst>
                    <a:ext uri="{9D8B030D-6E8A-4147-A177-3AD203B41FA5}">
                      <a16:colId xmlns:a16="http://schemas.microsoft.com/office/drawing/2014/main" val="1752971135"/>
                    </a:ext>
                  </a:extLst>
                </a:gridCol>
                <a:gridCol w="1687958">
                  <a:extLst>
                    <a:ext uri="{9D8B030D-6E8A-4147-A177-3AD203B41FA5}">
                      <a16:colId xmlns:a16="http://schemas.microsoft.com/office/drawing/2014/main" val="215099506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19516559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8624269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215879607"/>
                    </a:ext>
                  </a:extLst>
                </a:gridCol>
                <a:gridCol w="1901074">
                  <a:extLst>
                    <a:ext uri="{9D8B030D-6E8A-4147-A177-3AD203B41FA5}">
                      <a16:colId xmlns:a16="http://schemas.microsoft.com/office/drawing/2014/main" val="551582625"/>
                    </a:ext>
                  </a:extLst>
                </a:gridCol>
              </a:tblGrid>
              <a:tr h="48972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№ п/п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Индикатор достижения цели/ непосредственный результат (наименование)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Ед. измерения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Значение индикатора достижения цели/ непосредственного результата муниципальной программы, подпрограммы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Обоснование отклонений значений индикатора/ непосредственного результата на конец отчетного года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 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334508"/>
                  </a:ext>
                </a:extLst>
              </a:tr>
              <a:tr h="333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Год, предшествующий отчетному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Отчетный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696239"/>
                  </a:ext>
                </a:extLst>
              </a:tr>
              <a:tr h="350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план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факт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9163327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библиографических записей в сводном электронном каталоге библиотек  Дальнеконстантиновского муниципального района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41 104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49 106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49 468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5203613"/>
                  </a:ext>
                </a:extLst>
              </a:tr>
              <a:tr h="3820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фонду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24,6%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991366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публичных библиотек, подключенных к сети «Интернет», в общем количестве библиотек Дальнеконстантиновского муниципального района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350918"/>
                  </a:ext>
                </a:extLst>
              </a:tr>
              <a:tr h="3473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количеству библиотек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568685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детей, привлекаемых к участию в творческих мероприятиях, в общем числе детей (чел.)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135499"/>
                  </a:ext>
                </a:extLst>
              </a:tr>
              <a:tr h="2753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количеству детей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8062"/>
                  </a:ext>
                </a:extLst>
              </a:tr>
              <a:tr h="22958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 культурно-досуговых мероприятий  (чел.)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47 818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147 020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110 249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Ограничение деятельности клубных учреждений на основании Указа Губернатора Нижегородской области от 13 марта 2020 г. № 27 «О введении режима повышенной готовности»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1231866"/>
                  </a:ext>
                </a:extLst>
              </a:tr>
              <a:tr h="1304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 2017 году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34,9%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107,3%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80,5%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320035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Посещаемость Районного краеведческого музея (чел.)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6496495"/>
                  </a:ext>
                </a:extLst>
              </a:tr>
              <a:tr h="3437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Посещений на 1 жителя в год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0,23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805101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экскурсантов, посетивших район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42160"/>
                  </a:ext>
                </a:extLst>
              </a:tr>
              <a:tr h="2033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477908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музеев, имеющих сайт в сети «Интернет» в общем количестве музеев Дальнеконстантиновского муниципального района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239140"/>
                  </a:ext>
                </a:extLst>
              </a:tr>
              <a:tr h="2033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числу музеев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35001"/>
                  </a:ext>
                </a:extLst>
              </a:tr>
              <a:tr h="15768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выставочных проектов, осуществляемых в Дальнеконстантиновском муниципальном районе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413842"/>
                  </a:ext>
                </a:extLst>
              </a:tr>
              <a:tr h="1704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280886"/>
                  </a:ext>
                </a:extLst>
              </a:tr>
              <a:tr h="19368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представленных (во всех формах) зрителю музейных предметов в общем количестве музейных предметов основного фонда Районного краеведческого музея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2611533"/>
                  </a:ext>
                </a:extLst>
              </a:tr>
              <a:tr h="4611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объему основного музейного фонда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420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2691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0361"/>
            <a:ext cx="8784976" cy="1592455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Дальнеконстантиновского </a:t>
            </a:r>
            <a:r>
              <a:rPr lang="ru-RU" sz="2000" b="1" dirty="0" err="1"/>
              <a:t>муници-пального</a:t>
            </a:r>
            <a:r>
              <a:rPr lang="ru-RU" sz="2000" b="1" dirty="0"/>
              <a:t> района"</a:t>
            </a:r>
            <a:r>
              <a:rPr lang="ru-RU" sz="2000" dirty="0"/>
              <a:t>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27.11.2019 года  №1420)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3027764" y="4161277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80007" y="4741928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57815" y="4509120"/>
            <a:ext cx="2617191" cy="1368152"/>
          </a:xfrm>
          <a:prstGeom prst="wedgeEllipseCallout">
            <a:avLst>
              <a:gd name="adj1" fmla="val 64333"/>
              <a:gd name="adj2" fmla="val -27109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4412" y="4519484"/>
            <a:ext cx="2744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физической культуры и массового спорта"   </a:t>
            </a:r>
          </a:p>
          <a:p>
            <a:pPr algn="ctr"/>
            <a:r>
              <a:rPr lang="ru-RU" dirty="0"/>
              <a:t> 873,0 тыс.руб.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40121" y="5172363"/>
            <a:ext cx="2942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молодежной политики"   130,0 тыс. руб.</a:t>
            </a:r>
          </a:p>
        </p:txBody>
      </p:sp>
      <p:sp>
        <p:nvSpPr>
          <p:cNvPr id="16" name="Овальная выноска 15"/>
          <p:cNvSpPr/>
          <p:nvPr/>
        </p:nvSpPr>
        <p:spPr>
          <a:xfrm>
            <a:off x="5940152" y="3645024"/>
            <a:ext cx="2962528" cy="1106831"/>
          </a:xfrm>
          <a:prstGeom prst="wedgeEllipseCallout">
            <a:avLst>
              <a:gd name="adj1" fmla="val -60203"/>
              <a:gd name="adj2" fmla="val -5121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012160" y="3645024"/>
            <a:ext cx="2714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"Патриотическое воспитание граждан"  75,0 тыс.руб.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87482" y="1811819"/>
            <a:ext cx="6377005" cy="10033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u="sng" dirty="0">
                <a:solidFill>
                  <a:schemeClr val="tx1"/>
                </a:solidFill>
              </a:rPr>
              <a:t>Цель муниципальной программы</a:t>
            </a:r>
            <a:r>
              <a:rPr lang="ru-RU" sz="1050" dirty="0">
                <a:solidFill>
                  <a:schemeClr val="tx1"/>
                </a:solidFill>
              </a:rPr>
              <a:t>: создание условий, обеспечивающих возможность гражданам систематически заниматься физической культурой и спортом, создание условий для наиболее полного и качественного развития молодежи и реализации ее потенциала в интересах  </a:t>
            </a:r>
            <a:r>
              <a:rPr lang="ru-RU" sz="105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050" dirty="0">
                <a:solidFill>
                  <a:schemeClr val="tx1"/>
                </a:solidFill>
              </a:rPr>
              <a:t>  муниципального района, развитие и укрепление системы гражданско-патриотического воспитания в  </a:t>
            </a:r>
            <a:r>
              <a:rPr lang="ru-RU" sz="1050" dirty="0" err="1">
                <a:solidFill>
                  <a:schemeClr val="tx1"/>
                </a:solidFill>
              </a:rPr>
              <a:t>Дальнеконстантиновском</a:t>
            </a:r>
            <a:r>
              <a:rPr lang="ru-RU" sz="1050" dirty="0">
                <a:solidFill>
                  <a:schemeClr val="tx1"/>
                </a:solidFill>
              </a:rPr>
              <a:t> муниципальном районе.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Скругленный прямоугольник 4">
            <a:extLst>
              <a:ext uri="{FF2B5EF4-FFF2-40B4-BE49-F238E27FC236}">
                <a16:creationId xmlns:a16="http://schemas.microsoft.com/office/drawing/2014/main" id="{128653E4-094A-41F3-ADFB-B36BC9941BFC}"/>
              </a:ext>
            </a:extLst>
          </p:cNvPr>
          <p:cNvSpPr/>
          <p:nvPr/>
        </p:nvSpPr>
        <p:spPr>
          <a:xfrm>
            <a:off x="83804" y="2879519"/>
            <a:ext cx="8898443" cy="3856038"/>
          </a:xfrm>
          <a:prstGeom prst="roundRect">
            <a:avLst/>
          </a:prstGeom>
          <a:gradFill>
            <a:gsLst>
              <a:gs pos="3200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FD6C9E2-0B2F-4EFA-9A2C-7E4234A92E3D}"/>
              </a:ext>
            </a:extLst>
          </p:cNvPr>
          <p:cNvPicPr/>
          <p:nvPr/>
        </p:nvPicPr>
        <p:blipFill rotWithShape="1">
          <a:blip r:embed="rId3" cstate="print"/>
          <a:srcRect l="21807" t="30064" r="47247" b="51296"/>
          <a:stretch/>
        </p:blipFill>
        <p:spPr bwMode="auto">
          <a:xfrm>
            <a:off x="251520" y="1920243"/>
            <a:ext cx="2304256" cy="11487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Овал 22">
            <a:extLst>
              <a:ext uri="{FF2B5EF4-FFF2-40B4-BE49-F238E27FC236}">
                <a16:creationId xmlns:a16="http://schemas.microsoft.com/office/drawing/2014/main" id="{A073C2A6-E4FF-426B-A47D-BD6AF155CD27}"/>
              </a:ext>
            </a:extLst>
          </p:cNvPr>
          <p:cNvSpPr/>
          <p:nvPr/>
        </p:nvSpPr>
        <p:spPr>
          <a:xfrm>
            <a:off x="8163034" y="630350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9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8DEFEEA-3C25-40F0-8E66-B7B35513B8AD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7633685" y="2709453"/>
            <a:ext cx="1476388" cy="9557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FD37126-F727-4CD7-8463-12D1AB69DFE7}"/>
              </a:ext>
            </a:extLst>
          </p:cNvPr>
          <p:cNvPicPr/>
          <p:nvPr/>
        </p:nvPicPr>
        <p:blipFill rotWithShape="1">
          <a:blip r:embed="rId5" cstate="print"/>
          <a:srcRect l="45538" t="41890" r="37466" b="34660"/>
          <a:stretch/>
        </p:blipFill>
        <p:spPr bwMode="auto">
          <a:xfrm>
            <a:off x="7657434" y="4951792"/>
            <a:ext cx="1307053" cy="12003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431A0A6-8CD9-4E34-8602-75F2641D2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61431"/>
              </p:ext>
            </p:extLst>
          </p:nvPr>
        </p:nvGraphicFramePr>
        <p:xfrm>
          <a:off x="312753" y="3095028"/>
          <a:ext cx="7265114" cy="314228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686574">
                  <a:extLst>
                    <a:ext uri="{9D8B030D-6E8A-4147-A177-3AD203B41FA5}">
                      <a16:colId xmlns:a16="http://schemas.microsoft.com/office/drawing/2014/main" val="1799531992"/>
                    </a:ext>
                  </a:extLst>
                </a:gridCol>
                <a:gridCol w="2877808">
                  <a:extLst>
                    <a:ext uri="{9D8B030D-6E8A-4147-A177-3AD203B41FA5}">
                      <a16:colId xmlns:a16="http://schemas.microsoft.com/office/drawing/2014/main" val="2112709615"/>
                    </a:ext>
                  </a:extLst>
                </a:gridCol>
                <a:gridCol w="1370248">
                  <a:extLst>
                    <a:ext uri="{9D8B030D-6E8A-4147-A177-3AD203B41FA5}">
                      <a16:colId xmlns:a16="http://schemas.microsoft.com/office/drawing/2014/main" val="1747009996"/>
                    </a:ext>
                  </a:extLst>
                </a:gridCol>
                <a:gridCol w="1371214">
                  <a:extLst>
                    <a:ext uri="{9D8B030D-6E8A-4147-A177-3AD203B41FA5}">
                      <a16:colId xmlns:a16="http://schemas.microsoft.com/office/drawing/2014/main" val="1441869606"/>
                    </a:ext>
                  </a:extLst>
                </a:gridCol>
                <a:gridCol w="959270">
                  <a:extLst>
                    <a:ext uri="{9D8B030D-6E8A-4147-A177-3AD203B41FA5}">
                      <a16:colId xmlns:a16="http://schemas.microsoft.com/office/drawing/2014/main" val="2740549489"/>
                    </a:ext>
                  </a:extLst>
                </a:gridCol>
              </a:tblGrid>
              <a:tr h="777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solidFill>
                            <a:schemeClr val="tx1"/>
                          </a:solidFill>
                          <a:effectLst/>
                        </a:rPr>
                        <a:t>РАСХОДЫ НА РЕАЛИЗАЦИЮ:</a:t>
                      </a:r>
                      <a:endParaRPr lang="ru-RU" sz="1100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Плановые назначения по уточненному бюджету, руб.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Исполнено за 2021 год, руб.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160992"/>
                  </a:ext>
                </a:extLst>
              </a:tr>
              <a:tr h="1176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12 0</a:t>
                      </a:r>
                      <a:endParaRPr lang="ru-RU" sz="1200" u="sng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Муниципальная программа «Развитие физической культуры, спорта, молодежной политики и патриотическое воспитание граждан </a:t>
                      </a:r>
                      <a:r>
                        <a:rPr lang="ru-RU" sz="1100" b="1" u="sng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Дальнеконстантиновского</a:t>
                      </a:r>
                      <a:r>
                        <a:rPr lang="ru-RU" sz="1100" b="1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муниципального района»</a:t>
                      </a:r>
                      <a:endParaRPr lang="ru-RU" sz="1100" b="1" u="sng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1 520 237,63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1 516 256,93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98819"/>
                  </a:ext>
                </a:extLst>
              </a:tr>
              <a:tr h="396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Подпрограмма «Развитие физической культуры и массового спорта»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1 076 932,18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1 072 951,48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780211"/>
                  </a:ext>
                </a:extLst>
              </a:tr>
              <a:tr h="396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Подпрограмма «Развитие молодежной политики»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337 775,51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337 775,51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7070233"/>
                  </a:ext>
                </a:extLst>
              </a:tr>
              <a:tr h="39612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12 3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"Патриотическое воспитание граждан"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+mn-lt"/>
                        </a:rPr>
                        <a:t>105 529,94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+mn-lt"/>
                        </a:rPr>
                        <a:t>105 529,94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F6B6319-BF36-402F-B1F2-AD7D47C7D96C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7873871" y="3734581"/>
            <a:ext cx="946534" cy="676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D62242A-8703-405B-B498-927E1CAFCBE3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7982272" y="4475529"/>
            <a:ext cx="744324" cy="4110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40"/>
            <a:ext cx="8928992" cy="912296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муниципального района"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3059832" y="2276872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347864" y="329892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8A1A6F1-9330-4A15-9E3E-E8382A74A017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245159" y="6215383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Объект 12">
            <a:extLst>
              <a:ext uri="{FF2B5EF4-FFF2-40B4-BE49-F238E27FC236}">
                <a16:creationId xmlns:a16="http://schemas.microsoft.com/office/drawing/2014/main" id="{CE06FEC3-7EC5-4039-8AAD-ECC89643FFA1}"/>
              </a:ext>
            </a:extLst>
          </p:cNvPr>
          <p:cNvSpPr txBox="1">
            <a:spLocks/>
          </p:cNvSpPr>
          <p:nvPr/>
        </p:nvSpPr>
        <p:spPr>
          <a:xfrm>
            <a:off x="107504" y="1354312"/>
            <a:ext cx="8856984" cy="535344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sp>
        <p:nvSpPr>
          <p:cNvPr id="29" name="Объект 28">
            <a:extLst>
              <a:ext uri="{FF2B5EF4-FFF2-40B4-BE49-F238E27FC236}">
                <a16:creationId xmlns:a16="http://schemas.microsoft.com/office/drawing/2014/main" id="{EF5EF218-7DEC-42E4-B4CD-E94A0274B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59" y="1118744"/>
            <a:ext cx="8441641" cy="500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0" dirty="0"/>
              <a:t>0</a:t>
            </a:r>
          </a:p>
          <a:p>
            <a:pPr marL="0" indent="0">
              <a:buNone/>
            </a:pPr>
            <a:endParaRPr lang="ru-RU" sz="1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4BB2051-775A-49C0-A96E-2EC597190B05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107504" y="6159175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id="{41D637F5-7991-4A88-B034-091E7B842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214475"/>
              </p:ext>
            </p:extLst>
          </p:nvPr>
        </p:nvGraphicFramePr>
        <p:xfrm>
          <a:off x="107503" y="1118744"/>
          <a:ext cx="8791337" cy="565936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85898">
                  <a:extLst>
                    <a:ext uri="{9D8B030D-6E8A-4147-A177-3AD203B41FA5}">
                      <a16:colId xmlns:a16="http://schemas.microsoft.com/office/drawing/2014/main" val="1430213776"/>
                    </a:ext>
                  </a:extLst>
                </a:gridCol>
                <a:gridCol w="6575637">
                  <a:extLst>
                    <a:ext uri="{9D8B030D-6E8A-4147-A177-3AD203B41FA5}">
                      <a16:colId xmlns:a16="http://schemas.microsoft.com/office/drawing/2014/main" val="1791377833"/>
                    </a:ext>
                  </a:extLst>
                </a:gridCol>
                <a:gridCol w="499605">
                  <a:extLst>
                    <a:ext uri="{9D8B030D-6E8A-4147-A177-3AD203B41FA5}">
                      <a16:colId xmlns:a16="http://schemas.microsoft.com/office/drawing/2014/main" val="1638197966"/>
                    </a:ext>
                  </a:extLst>
                </a:gridCol>
                <a:gridCol w="501035">
                  <a:extLst>
                    <a:ext uri="{9D8B030D-6E8A-4147-A177-3AD203B41FA5}">
                      <a16:colId xmlns:a16="http://schemas.microsoft.com/office/drawing/2014/main" val="2242545090"/>
                    </a:ext>
                  </a:extLst>
                </a:gridCol>
                <a:gridCol w="500320">
                  <a:extLst>
                    <a:ext uri="{9D8B030D-6E8A-4147-A177-3AD203B41FA5}">
                      <a16:colId xmlns:a16="http://schemas.microsoft.com/office/drawing/2014/main" val="2843380214"/>
                    </a:ext>
                  </a:extLst>
                </a:gridCol>
                <a:gridCol w="428842">
                  <a:extLst>
                    <a:ext uri="{9D8B030D-6E8A-4147-A177-3AD203B41FA5}">
                      <a16:colId xmlns:a16="http://schemas.microsoft.com/office/drawing/2014/main" val="3386467463"/>
                    </a:ext>
                  </a:extLst>
                </a:gridCol>
              </a:tblGrid>
              <a:tr h="98366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п/п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Индикатор 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 непосредственный результат (наименование)</a:t>
                      </a:r>
                      <a:endParaRPr lang="ru-RU" sz="14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измерения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Значения индикатора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val="1687106017"/>
                  </a:ext>
                </a:extLst>
              </a:tr>
              <a:tr h="2786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отчетному</a:t>
                      </a:r>
                      <a:endParaRPr lang="ru-RU" dirty="0"/>
                    </a:p>
                  </a:txBody>
                  <a:tcPr marL="31938" marR="3193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отчетному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val="635703831"/>
                  </a:ext>
                </a:extLst>
              </a:tr>
              <a:tr h="471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план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план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факт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val="1095620221"/>
                  </a:ext>
                </a:extLst>
              </a:tr>
              <a:tr h="369257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  «Развитие физической культуры, спорта, молодёжной политики  и патриотическое воспитание граждан  Дальнеконстантиновского муниципального района»                       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971137"/>
                  </a:ext>
                </a:extLst>
              </a:tr>
              <a:tr h="368432"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  Дальнеконстантиновского муниципального района, систематически занимающихся физической культурой и спортом, в общей численности населения  района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49,1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49,1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843205934"/>
                  </a:ext>
                </a:extLst>
              </a:tr>
              <a:tr h="168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Единовременная пропускная способность спортивных сооружений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45,8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53,6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50,3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626159715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молодежи, участвующей в молодежных проектах, предлагаемых федеральными, региональными органами и органами местного самоуправления по работе с молодежью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235921422"/>
                  </a:ext>
                </a:extLst>
              </a:tr>
              <a:tr h="321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органов местного самоуправления поселений Дальнеконстантиновского муниципального района, в которых проведен анализ деятельности  в сфере физической культуры и спорта, от их общего количества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46455430"/>
                  </a:ext>
                </a:extLst>
              </a:tr>
              <a:tr h="169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58814314"/>
                  </a:ext>
                </a:extLst>
              </a:tr>
              <a:tr h="36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70478823"/>
                  </a:ext>
                </a:extLst>
              </a:tr>
              <a:tr h="15598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673917"/>
                  </a:ext>
                </a:extLst>
              </a:tr>
              <a:tr h="168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введенных в эксплуатацию спортивных  площадок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704026159"/>
                  </a:ext>
                </a:extLst>
              </a:tr>
              <a:tr h="168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муниципальных мероприятий и проектов по работе с молодежью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ед.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166372533"/>
                  </a:ext>
                </a:extLst>
              </a:tr>
              <a:tr h="4679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 аналитических таблиц и мониторингов  состояния  направления  "Физическая культура и спорт" и "Молодежная политика" в  органах местного самоуправления поселений Дальнеконстантиновского муниципального района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262486113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547802792"/>
                  </a:ext>
                </a:extLst>
              </a:tr>
              <a:tr h="3692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19800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19800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19800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109806865"/>
                  </a:ext>
                </a:extLst>
              </a:tr>
            </a:tbl>
          </a:graphicData>
        </a:graphic>
      </p:graphicFrame>
      <p:sp>
        <p:nvSpPr>
          <p:cNvPr id="34" name="Овал 33">
            <a:extLst>
              <a:ext uri="{FF2B5EF4-FFF2-40B4-BE49-F238E27FC236}">
                <a16:creationId xmlns:a16="http://schemas.microsoft.com/office/drawing/2014/main" id="{6A43DC60-0F09-45BE-B58F-BB64C94B8A42}"/>
              </a:ext>
            </a:extLst>
          </p:cNvPr>
          <p:cNvSpPr/>
          <p:nvPr/>
        </p:nvSpPr>
        <p:spPr>
          <a:xfrm>
            <a:off x="8000790" y="6503110"/>
            <a:ext cx="864096" cy="36459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40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541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40"/>
            <a:ext cx="8928992" cy="912296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муниципального района"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3059832" y="2276872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347864" y="329892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8A1A6F1-9330-4A15-9E3E-E8382A74A017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245159" y="6215383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Объект 12">
            <a:extLst>
              <a:ext uri="{FF2B5EF4-FFF2-40B4-BE49-F238E27FC236}">
                <a16:creationId xmlns:a16="http://schemas.microsoft.com/office/drawing/2014/main" id="{CE06FEC3-7EC5-4039-8AAD-ECC89643FFA1}"/>
              </a:ext>
            </a:extLst>
          </p:cNvPr>
          <p:cNvSpPr txBox="1">
            <a:spLocks/>
          </p:cNvSpPr>
          <p:nvPr/>
        </p:nvSpPr>
        <p:spPr>
          <a:xfrm>
            <a:off x="107504" y="1354312"/>
            <a:ext cx="8856984" cy="535344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sp>
        <p:nvSpPr>
          <p:cNvPr id="29" name="Объект 28">
            <a:extLst>
              <a:ext uri="{FF2B5EF4-FFF2-40B4-BE49-F238E27FC236}">
                <a16:creationId xmlns:a16="http://schemas.microsoft.com/office/drawing/2014/main" id="{EF5EF218-7DEC-42E4-B4CD-E94A0274B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59" y="1118744"/>
            <a:ext cx="8441641" cy="500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0" dirty="0"/>
              <a:t>0</a:t>
            </a:r>
          </a:p>
          <a:p>
            <a:pPr marL="0" indent="0">
              <a:buNone/>
            </a:pPr>
            <a:endParaRPr lang="ru-RU" sz="1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4BB2051-775A-49C0-A96E-2EC597190B05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107504" y="6159175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id="{41D637F5-7991-4A88-B034-091E7B842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914154"/>
              </p:ext>
            </p:extLst>
          </p:nvPr>
        </p:nvGraphicFramePr>
        <p:xfrm>
          <a:off x="107503" y="1118745"/>
          <a:ext cx="8928989" cy="14020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90374">
                  <a:extLst>
                    <a:ext uri="{9D8B030D-6E8A-4147-A177-3AD203B41FA5}">
                      <a16:colId xmlns:a16="http://schemas.microsoft.com/office/drawing/2014/main" val="1430213776"/>
                    </a:ext>
                  </a:extLst>
                </a:gridCol>
                <a:gridCol w="6678596">
                  <a:extLst>
                    <a:ext uri="{9D8B030D-6E8A-4147-A177-3AD203B41FA5}">
                      <a16:colId xmlns:a16="http://schemas.microsoft.com/office/drawing/2014/main" val="1791377833"/>
                    </a:ext>
                  </a:extLst>
                </a:gridCol>
                <a:gridCol w="507427">
                  <a:extLst>
                    <a:ext uri="{9D8B030D-6E8A-4147-A177-3AD203B41FA5}">
                      <a16:colId xmlns:a16="http://schemas.microsoft.com/office/drawing/2014/main" val="1638197966"/>
                    </a:ext>
                  </a:extLst>
                </a:gridCol>
                <a:gridCol w="508881">
                  <a:extLst>
                    <a:ext uri="{9D8B030D-6E8A-4147-A177-3AD203B41FA5}">
                      <a16:colId xmlns:a16="http://schemas.microsoft.com/office/drawing/2014/main" val="2242545090"/>
                    </a:ext>
                  </a:extLst>
                </a:gridCol>
                <a:gridCol w="508154">
                  <a:extLst>
                    <a:ext uri="{9D8B030D-6E8A-4147-A177-3AD203B41FA5}">
                      <a16:colId xmlns:a16="http://schemas.microsoft.com/office/drawing/2014/main" val="2843380214"/>
                    </a:ext>
                  </a:extLst>
                </a:gridCol>
                <a:gridCol w="435557">
                  <a:extLst>
                    <a:ext uri="{9D8B030D-6E8A-4147-A177-3AD203B41FA5}">
                      <a16:colId xmlns:a16="http://schemas.microsoft.com/office/drawing/2014/main" val="3386467463"/>
                    </a:ext>
                  </a:extLst>
                </a:gridCol>
              </a:tblGrid>
              <a:tr h="66281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п/п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Индикатор 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 непосредственный результат (наименование) </a:t>
                      </a:r>
                      <a:r>
                        <a:rPr lang="ru-RU" sz="800" b="1" u="sng" dirty="0">
                          <a:effectLst/>
                        </a:rPr>
                        <a:t>продолжение</a:t>
                      </a:r>
                      <a:endParaRPr lang="ru-RU" sz="14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измерения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Значения индикатора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val="1687106017"/>
                  </a:ext>
                </a:extLst>
              </a:tr>
              <a:tr h="1853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отчетному</a:t>
                      </a:r>
                      <a:endParaRPr lang="ru-RU" dirty="0"/>
                    </a:p>
                  </a:txBody>
                  <a:tcPr marL="31938" marR="3193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отчетному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val="635703831"/>
                  </a:ext>
                </a:extLst>
              </a:tr>
              <a:tr h="3819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план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план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факт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val="1095620221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96B0BAD-7367-4BC7-9862-0F05177CA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487160"/>
              </p:ext>
            </p:extLst>
          </p:nvPr>
        </p:nvGraphicFramePr>
        <p:xfrm>
          <a:off x="107501" y="2504444"/>
          <a:ext cx="8928992" cy="420331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90378">
                  <a:extLst>
                    <a:ext uri="{9D8B030D-6E8A-4147-A177-3AD203B41FA5}">
                      <a16:colId xmlns:a16="http://schemas.microsoft.com/office/drawing/2014/main" val="3945334434"/>
                    </a:ext>
                  </a:extLst>
                </a:gridCol>
                <a:gridCol w="6721203">
                  <a:extLst>
                    <a:ext uri="{9D8B030D-6E8A-4147-A177-3AD203B41FA5}">
                      <a16:colId xmlns:a16="http://schemas.microsoft.com/office/drawing/2014/main" val="2948608570"/>
                    </a:ext>
                  </a:extLst>
                </a:gridCol>
                <a:gridCol w="465549">
                  <a:extLst>
                    <a:ext uri="{9D8B030D-6E8A-4147-A177-3AD203B41FA5}">
                      <a16:colId xmlns:a16="http://schemas.microsoft.com/office/drawing/2014/main" val="1392684353"/>
                    </a:ext>
                  </a:extLst>
                </a:gridCol>
                <a:gridCol w="567961">
                  <a:extLst>
                    <a:ext uri="{9D8B030D-6E8A-4147-A177-3AD203B41FA5}">
                      <a16:colId xmlns:a16="http://schemas.microsoft.com/office/drawing/2014/main" val="1762183593"/>
                    </a:ext>
                  </a:extLst>
                </a:gridCol>
                <a:gridCol w="448347">
                  <a:extLst>
                    <a:ext uri="{9D8B030D-6E8A-4147-A177-3AD203B41FA5}">
                      <a16:colId xmlns:a16="http://schemas.microsoft.com/office/drawing/2014/main" val="1872079473"/>
                    </a:ext>
                  </a:extLst>
                </a:gridCol>
                <a:gridCol w="435554">
                  <a:extLst>
                    <a:ext uri="{9D8B030D-6E8A-4147-A177-3AD203B41FA5}">
                      <a16:colId xmlns:a16="http://schemas.microsoft.com/office/drawing/2014/main" val="3393978342"/>
                    </a:ext>
                  </a:extLst>
                </a:gridCol>
              </a:tblGrid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1«Развитие физической культуры и массового спорта»  </a:t>
                      </a:r>
                      <a:r>
                        <a:rPr lang="ru-RU" sz="9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430973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населения, систематически занимающегося физической культурой и спортом.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583561265"/>
                  </a:ext>
                </a:extLst>
              </a:tr>
              <a:tr h="3254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611956098"/>
                  </a:ext>
                </a:extLst>
              </a:tr>
              <a:tr h="15782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42472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воспитанников дошкольных организаций, занимающихся физической культурой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638856213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лиц, старше 60 лет, занимающихся физической культурой и спортом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175838248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 u="sng" dirty="0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file"/>
                        </a:rPr>
                        <a:t>Подпрограмма </a:t>
                      </a:r>
                      <a:r>
                        <a:rPr lang="ru-RU" sz="900" b="1" i="1" u="sng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"Развитие молодежной политики"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166719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молодых людей, получивших личную книжку волонтера, от общего количества молодежи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132302108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молодых людей, участвующих в деятельности молодежных общественных объединений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331785681"/>
                  </a:ext>
                </a:extLst>
              </a:tr>
              <a:tr h="325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поставленных на учет в учреждениях социальной защиты и социального обслуживания населения молодых семей, находящихся в социально опасном положении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835363132"/>
                  </a:ext>
                </a:extLst>
              </a:tr>
              <a:tr h="15782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075329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молодых людей, охваченных деятельностью  районной «Школы молодого волонтёра»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чел.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695924215"/>
                  </a:ext>
                </a:extLst>
              </a:tr>
              <a:tr h="274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молодежных общественных объединений, включенных в реестр молодежных общественных объединений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706081618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Число молодых людей, охваченных деятельностью  клубов молодых семей 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77416553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 u="sng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Подпрограмма 3</a:t>
                      </a:r>
                      <a:r>
                        <a:rPr lang="ru-RU" sz="900" b="1" i="1" u="sng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Патриотическое воспитание граждан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294234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397871758"/>
                  </a:ext>
                </a:extLst>
              </a:tr>
              <a:tr h="4155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4290238831"/>
                  </a:ext>
                </a:extLst>
              </a:tr>
              <a:tr h="15782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199248"/>
                  </a:ext>
                </a:extLst>
              </a:tr>
              <a:tr h="325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02123581"/>
                  </a:ext>
                </a:extLst>
              </a:tr>
              <a:tr h="3275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граждан, принявших  участие   в районных мероприятиях патриотической направленности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290468517"/>
                  </a:ext>
                </a:extLst>
              </a:tr>
            </a:tbl>
          </a:graphicData>
        </a:graphic>
      </p:graphicFrame>
      <p:sp>
        <p:nvSpPr>
          <p:cNvPr id="12" name="Овал 11">
            <a:extLst>
              <a:ext uri="{FF2B5EF4-FFF2-40B4-BE49-F238E27FC236}">
                <a16:creationId xmlns:a16="http://schemas.microsoft.com/office/drawing/2014/main" id="{EE267740-92FD-4DA3-9917-903A3B8203BA}"/>
              </a:ext>
            </a:extLst>
          </p:cNvPr>
          <p:cNvSpPr/>
          <p:nvPr/>
        </p:nvSpPr>
        <p:spPr>
          <a:xfrm>
            <a:off x="8316415" y="6525345"/>
            <a:ext cx="684075" cy="257190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  <a:r>
              <a:rPr lang="en-US" dirty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0144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59543"/>
            <a:ext cx="8932801" cy="475543"/>
          </a:xfrm>
          <a:gradFill>
            <a:gsLst>
              <a:gs pos="18000">
                <a:schemeClr val="accent1">
                  <a:lumMod val="5000"/>
                  <a:lumOff val="95000"/>
                </a:schemeClr>
              </a:gs>
              <a:gs pos="54000">
                <a:schemeClr val="accent1">
                  <a:lumMod val="45000"/>
                  <a:lumOff val="55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Непрограммные расходы 2021 года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1C210527-53E9-439F-B82D-2D987643594B}"/>
              </a:ext>
            </a:extLst>
          </p:cNvPr>
          <p:cNvSpPr/>
          <p:nvPr/>
        </p:nvSpPr>
        <p:spPr>
          <a:xfrm>
            <a:off x="8172400" y="6453337"/>
            <a:ext cx="720080" cy="33336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FF9DD7C-0105-40BA-80B8-E3CC3B96F0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8280313"/>
              </p:ext>
            </p:extLst>
          </p:nvPr>
        </p:nvGraphicFramePr>
        <p:xfrm>
          <a:off x="124453" y="629082"/>
          <a:ext cx="640648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35D8FCB-5078-4042-8045-138833A95BF0}"/>
              </a:ext>
            </a:extLst>
          </p:cNvPr>
          <p:cNvSpPr/>
          <p:nvPr/>
        </p:nvSpPr>
        <p:spPr>
          <a:xfrm>
            <a:off x="6372203" y="692696"/>
            <a:ext cx="2668102" cy="1627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Исполнение к первоначально принятому бюджету – </a:t>
            </a:r>
            <a:r>
              <a:rPr lang="ru-RU" sz="1400" b="1" dirty="0">
                <a:solidFill>
                  <a:schemeClr val="tx1"/>
                </a:solidFill>
              </a:rPr>
              <a:t>406,0%; </a:t>
            </a:r>
          </a:p>
          <a:p>
            <a:pPr algn="ctr"/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Исполнение к уточненному бюджету – </a:t>
            </a:r>
            <a:r>
              <a:rPr lang="ru-RU" sz="1400" b="1" dirty="0">
                <a:solidFill>
                  <a:schemeClr val="tx1"/>
                </a:solidFill>
              </a:rPr>
              <a:t>96,6%; </a:t>
            </a:r>
          </a:p>
          <a:p>
            <a:pPr algn="ctr"/>
            <a:endParaRPr lang="ru-RU" sz="10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Доля в структуре расходов </a:t>
            </a:r>
            <a:r>
              <a:rPr lang="ru-RU" sz="1400" b="1" dirty="0">
                <a:solidFill>
                  <a:schemeClr val="tx1"/>
                </a:solidFill>
              </a:rPr>
              <a:t>11,9%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8732320-4754-47E8-8365-C57D7D0B760E}"/>
              </a:ext>
            </a:extLst>
          </p:cNvPr>
          <p:cNvSpPr/>
          <p:nvPr/>
        </p:nvSpPr>
        <p:spPr>
          <a:xfrm>
            <a:off x="1094585" y="1844825"/>
            <a:ext cx="1677215" cy="576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Плановые назначения по первоначальному бюджету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57A5C32-2386-4F5A-8DC1-85E2FEE5E087}"/>
              </a:ext>
            </a:extLst>
          </p:cNvPr>
          <p:cNvSpPr/>
          <p:nvPr/>
        </p:nvSpPr>
        <p:spPr>
          <a:xfrm>
            <a:off x="2966793" y="1844826"/>
            <a:ext cx="1720153" cy="576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Плановые</a:t>
            </a:r>
            <a:r>
              <a:rPr lang="ru-RU" sz="1100" b="1" dirty="0"/>
              <a:t> </a:t>
            </a:r>
            <a:r>
              <a:rPr lang="ru-RU" sz="1100" b="1" dirty="0">
                <a:solidFill>
                  <a:schemeClr val="tx1"/>
                </a:solidFill>
              </a:rPr>
              <a:t>назначения по уточненному бюджету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9448D14-E6FD-4A52-A830-C737BAE9DBB1}"/>
              </a:ext>
            </a:extLst>
          </p:cNvPr>
          <p:cNvSpPr/>
          <p:nvPr/>
        </p:nvSpPr>
        <p:spPr>
          <a:xfrm>
            <a:off x="4932040" y="1956597"/>
            <a:ext cx="1317175" cy="464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Исполнено</a:t>
            </a:r>
          </a:p>
          <a:p>
            <a:pPr algn="ctr"/>
            <a:r>
              <a:rPr lang="ru-RU" sz="1100" b="1" dirty="0">
                <a:solidFill>
                  <a:schemeClr val="tx1"/>
                </a:solidFill>
              </a:rPr>
              <a:t> за 2021 год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273B1502-E4F1-4F04-86D2-8E2D86F8EF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158089"/>
              </p:ext>
            </p:extLst>
          </p:nvPr>
        </p:nvGraphicFramePr>
        <p:xfrm>
          <a:off x="124453" y="2420889"/>
          <a:ext cx="8895094" cy="4683918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5320293">
                  <a:extLst>
                    <a:ext uri="{9D8B030D-6E8A-4147-A177-3AD203B41FA5}">
                      <a16:colId xmlns:a16="http://schemas.microsoft.com/office/drawing/2014/main" val="3124068206"/>
                    </a:ext>
                  </a:extLst>
                </a:gridCol>
                <a:gridCol w="1180668">
                  <a:extLst>
                    <a:ext uri="{9D8B030D-6E8A-4147-A177-3AD203B41FA5}">
                      <a16:colId xmlns:a16="http://schemas.microsoft.com/office/drawing/2014/main" val="682764893"/>
                    </a:ext>
                  </a:extLst>
                </a:gridCol>
                <a:gridCol w="1180668">
                  <a:extLst>
                    <a:ext uri="{9D8B030D-6E8A-4147-A177-3AD203B41FA5}">
                      <a16:colId xmlns:a16="http://schemas.microsoft.com/office/drawing/2014/main" val="2779494295"/>
                    </a:ext>
                  </a:extLst>
                </a:gridCol>
                <a:gridCol w="1213465">
                  <a:extLst>
                    <a:ext uri="{9D8B030D-6E8A-4147-A177-3AD203B41FA5}">
                      <a16:colId xmlns:a16="http://schemas.microsoft.com/office/drawing/2014/main" val="1089354686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Наименование направления непрограммных расходов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Плановые назначения по уточненному бюджету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Исполнено за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% исполнения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352931"/>
                  </a:ext>
                </a:extLst>
              </a:tr>
              <a:tr h="223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ИТОГО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130 692 946,65</a:t>
                      </a: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126 184 200,05</a:t>
                      </a: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</a:rPr>
                        <a:t>96,6%</a:t>
                      </a:r>
                      <a:endParaRPr lang="ru-RU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791823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Расходы на обеспечение функций органов местного самоуправления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745 898,08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7 719 657,21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133171"/>
                  </a:ext>
                </a:extLst>
              </a:tr>
              <a:tr h="2918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Председатель контрольно-счетной инспекции Дальнеконстантиновского муниципального района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1 107 086,82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1 071 010,72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2250764"/>
                  </a:ext>
                </a:extLst>
              </a:tr>
              <a:tr h="1219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Прочие выплаты по обязательствам муниципального образования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430 293,22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389 928,55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89,9%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9125466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Расходы на обеспечение деятельности муниципальных учреждений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15 276 219,99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13 969 735,37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1109080"/>
                  </a:ext>
                </a:extLst>
              </a:tr>
              <a:tr h="3005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Грант победителям смотра-конкурса "Лучшее муниципальное образование в области новогоднего оформления населенных пунктов на территории Дальнеконстантиновского муниципального района"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737015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выплату заработной платы с начислениями на нее работникам муниципальных учреждений и органов местного самоуправления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2 420,00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2 420,00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380640"/>
                  </a:ext>
                </a:extLst>
              </a:tr>
              <a:tr h="163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Софинансирование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расходов по реализации социально значимых мероприятий в рамках решения вопросов местного значения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7 500 000,00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7 500 000,00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272044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Субсидии юридическим лицам, индивидуальным предпринимателям в целях возмещения недополученных доходов в связи с оказанием услуг по транспортному обслуживанию населения Дальнеконстантиновского муниципального района  автомобильным пассажирским транспортом по внутрирайонным маршрутам с низкой  интенсивностью пассажирских потоков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1 800 000,00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1 800 000,00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037735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реализацию проектов инициативного бюджетирования «Вам решать!»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21 477 495,43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18 585 180,60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807242"/>
                  </a:ext>
                </a:extLst>
              </a:tr>
              <a:tr h="1900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Бюджетные инвестиции в объекты капитального строительства собственности муниципальных образований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256760"/>
                  </a:ext>
                </a:extLst>
              </a:tr>
              <a:tr h="208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Капитальный ремонт жилфонда (перечисления региональному оператору)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204 223,18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193 789,17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94,9%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930641"/>
                  </a:ext>
                </a:extLst>
              </a:tr>
              <a:tr h="1928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Прочие мероприятия по благоустройству, в области жилищного хозяйства, в области коммунального хозяйства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685 117,67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507 302,75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8573002"/>
                  </a:ext>
                </a:extLst>
              </a:tr>
              <a:tr h="1900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Мероприятия в области социальной политики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536 724,85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536 724,85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91394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Денежная выплата гражданам, имеющим звание "Почетный гражданин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352 000,00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315 000,00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265155"/>
                  </a:ext>
                </a:extLst>
              </a:tr>
              <a:tr h="1786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оплату путевки в санаторий лицам, удостоенным почетного звания «Почетный гражданин Дальнеконстантиновского муниципального района»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6173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5039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116632"/>
            <a:ext cx="8932801" cy="576064"/>
          </a:xfr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chemeClr val="tx1"/>
                </a:solidFill>
              </a:rPr>
              <a:t>Непрограммные расходы 2021 года </a:t>
            </a:r>
            <a:r>
              <a:rPr lang="ru-RU" sz="1200" b="1" i="1" dirty="0">
                <a:solidFill>
                  <a:schemeClr val="tx1"/>
                </a:solidFill>
              </a:rPr>
              <a:t>продолжение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1C210527-53E9-439F-B82D-2D987643594B}"/>
              </a:ext>
            </a:extLst>
          </p:cNvPr>
          <p:cNvSpPr/>
          <p:nvPr/>
        </p:nvSpPr>
        <p:spPr>
          <a:xfrm>
            <a:off x="8172400" y="6453337"/>
            <a:ext cx="720080" cy="333368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08CD7142-EDD3-41C6-BA0E-F7F102332219}"/>
              </a:ext>
            </a:extLst>
          </p:cNvPr>
          <p:cNvSpPr txBox="1">
            <a:spLocks/>
          </p:cNvSpPr>
          <p:nvPr/>
        </p:nvSpPr>
        <p:spPr>
          <a:xfrm>
            <a:off x="179511" y="5085454"/>
            <a:ext cx="8873211" cy="171412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060D5BE-34CF-4955-B347-72B6966E3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181524"/>
            <a:ext cx="2935026" cy="1521982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5239AEC9-2115-48A4-8AD1-ABF3705F165E}"/>
              </a:ext>
            </a:extLst>
          </p:cNvPr>
          <p:cNvSpPr/>
          <p:nvPr/>
        </p:nvSpPr>
        <p:spPr>
          <a:xfrm>
            <a:off x="8332643" y="6437329"/>
            <a:ext cx="720080" cy="33336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40B133D-9F53-4ACC-9FC3-5413B3FF3A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2792003"/>
              </p:ext>
            </p:extLst>
          </p:nvPr>
        </p:nvGraphicFramePr>
        <p:xfrm>
          <a:off x="175383" y="841683"/>
          <a:ext cx="8784976" cy="537989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5254428">
                  <a:extLst>
                    <a:ext uri="{9D8B030D-6E8A-4147-A177-3AD203B41FA5}">
                      <a16:colId xmlns:a16="http://schemas.microsoft.com/office/drawing/2014/main" val="4268036716"/>
                    </a:ext>
                  </a:extLst>
                </a:gridCol>
                <a:gridCol w="1166053">
                  <a:extLst>
                    <a:ext uri="{9D8B030D-6E8A-4147-A177-3AD203B41FA5}">
                      <a16:colId xmlns:a16="http://schemas.microsoft.com/office/drawing/2014/main" val="1150604842"/>
                    </a:ext>
                  </a:extLst>
                </a:gridCol>
                <a:gridCol w="1166053">
                  <a:extLst>
                    <a:ext uri="{9D8B030D-6E8A-4147-A177-3AD203B41FA5}">
                      <a16:colId xmlns:a16="http://schemas.microsoft.com/office/drawing/2014/main" val="3209866549"/>
                    </a:ext>
                  </a:extLst>
                </a:gridCol>
                <a:gridCol w="1198442">
                  <a:extLst>
                    <a:ext uri="{9D8B030D-6E8A-4147-A177-3AD203B41FA5}">
                      <a16:colId xmlns:a16="http://schemas.microsoft.com/office/drawing/2014/main" val="4130124224"/>
                    </a:ext>
                  </a:extLst>
                </a:gridCol>
              </a:tblGrid>
              <a:tr h="65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Наименование направления непрограммных расходов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Плановые назначения по уточненному бюджету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Исполнено за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% исполнения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360958"/>
                  </a:ext>
                </a:extLst>
              </a:tr>
              <a:tr h="234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ИТОГО </a:t>
                      </a:r>
                      <a:r>
                        <a:rPr lang="ru-RU" sz="800" u="none" strike="noStrike" dirty="0">
                          <a:effectLst/>
                        </a:rPr>
                        <a:t>продолжение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130 692 946,65</a:t>
                      </a: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126 184 200,05</a:t>
                      </a: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</a:rPr>
                        <a:t>96,6%</a:t>
                      </a:r>
                      <a:endParaRPr lang="ru-RU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33807"/>
                  </a:ext>
                </a:extLst>
              </a:tr>
              <a:tr h="260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Ежемесячная доплата к пенсиям лицам, замещавшим муниципальные должности и должности муниципальной службы Дальнеконстантиновского муниципального района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1 886 246,28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1 724 949,10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748173"/>
                  </a:ext>
                </a:extLst>
              </a:tr>
              <a:tr h="1708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Софинансирование расходов на обеспечение доступа к системе электронного документооборота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32 160,00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32 160,00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827824"/>
                  </a:ext>
                </a:extLst>
              </a:tr>
              <a:tr h="2346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за счет средств резервного фонда Правительства Нижегородской области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59 310 419,60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59 261 697,20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99,9%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770964"/>
                  </a:ext>
                </a:extLst>
              </a:tr>
              <a:tr h="2219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за счет средств областного Фонда поддержки территорий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395 100,00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395 100,00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1503604"/>
                  </a:ext>
                </a:extLst>
              </a:tr>
              <a:tr h="5179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реализацию переданных исполнительно-распорядительным органам муниципальных образований Нижегородской области государственных полномочий по составлению (изменению. дополнению)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14 600,00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14 600,00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5926186"/>
                  </a:ext>
                </a:extLst>
              </a:tr>
              <a:tr h="3856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осуществление полномочий по созданию административных комиссий в Нижегородской области и на осуществление отдельных полномочий в области законодательства об административных правонарушениях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519244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Прочие мероприятия в области национальной экономики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000734"/>
                  </a:ext>
                </a:extLst>
              </a:tr>
              <a:tr h="6361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за счет средств гранта, полученного муниципальным районом за достижение наилучших результатов, а также за достижение наилучших значений показателей эффективности деятельности органов местного самоуправления муниципальных районов (городских округов) Нижегородской области, а также за счет средств гранта, полученного в целях поощрения муниципальных районов Нижегородской области, достигающих наилучших результатов в сфере повышения эффективности бюджетных расходов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1 615 958,00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1 615 958,00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520156"/>
                  </a:ext>
                </a:extLst>
              </a:tr>
              <a:tr h="2959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осуществление полномочий по созданию и организации деятельности муниципальных комиссий по делам несовершеннолетних и защите их прав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238 150,00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238 150,00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902203"/>
                  </a:ext>
                </a:extLst>
              </a:tr>
              <a:tr h="2503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поощрение муниципальных управленческих команд в 2021 году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1 503 200,00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1 503 200,00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11687"/>
                  </a:ext>
                </a:extLst>
              </a:tr>
              <a:tr h="260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оплату труда отдельным категориям работников муниципальных учреждений и органов местного самоуправления за счет средств областного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4 920 200,00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4 920 200,00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9650095"/>
                  </a:ext>
                </a:extLst>
              </a:tr>
              <a:tr h="2959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возмещение части затрат организаций, пострадавших от распространения новой коронавирусной инфекции (COVID-19), на оплату труда работников, за счет средств областного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2 423 230,30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2 423 230,30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574328"/>
                  </a:ext>
                </a:extLst>
              </a:tr>
              <a:tr h="2959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возмещение затрат организаций, пострадавших от распространения новой коронавирусной инфекции (COVID-19), на оплату коммунальных услуг, за счет средств областного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847 105,23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847 102,23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223374"/>
                  </a:ext>
                </a:extLst>
              </a:tr>
              <a:tr h="3856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предоставление мер государственной поддержки в виде грантов Губернатора Нижегородской области муниципальным дошкольным образовательным организациям Нижегородской области, внедряющим инновационные образовательные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231 000,00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231 000,00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898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7599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0239"/>
            <a:ext cx="8712968" cy="567527"/>
          </a:xfr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3000" b="1" i="1" dirty="0"/>
            </a:br>
            <a:r>
              <a:rPr lang="ru-RU" sz="3000" b="1" i="1" dirty="0"/>
              <a:t>Результат исполнения бюджета 2021 г. </a:t>
            </a:r>
            <a:br>
              <a:rPr lang="ru-RU" sz="3000" b="1" i="1" dirty="0"/>
            </a:br>
            <a:endParaRPr lang="ru-RU" sz="3000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9423" y="3356992"/>
            <a:ext cx="8564658" cy="116963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</a:endParaRPr>
          </a:p>
          <a:p>
            <a:r>
              <a:rPr lang="ru-RU" sz="16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</a:p>
          <a:p>
            <a:r>
              <a:rPr lang="ru-RU" sz="1600" dirty="0">
                <a:solidFill>
                  <a:schemeClr val="tx1"/>
                </a:solidFill>
              </a:rPr>
              <a:t>- Предоставлены бюджетные кредиты бюджетам поселений </a:t>
            </a:r>
            <a:r>
              <a:rPr lang="ru-RU" sz="1600" dirty="0" err="1">
                <a:solidFill>
                  <a:schemeClr val="tx1"/>
                </a:solidFill>
              </a:rPr>
              <a:t>р.п.Дальнее</a:t>
            </a:r>
            <a:r>
              <a:rPr lang="ru-RU" sz="1600" dirty="0">
                <a:solidFill>
                  <a:schemeClr val="tx1"/>
                </a:solidFill>
              </a:rPr>
              <a:t> Константиново и </a:t>
            </a:r>
            <a:r>
              <a:rPr lang="ru-RU" sz="1600" dirty="0" err="1">
                <a:solidFill>
                  <a:schemeClr val="tx1"/>
                </a:solidFill>
              </a:rPr>
              <a:t>Дубравский</a:t>
            </a:r>
            <a:r>
              <a:rPr lang="ru-RU" sz="1600" dirty="0">
                <a:solidFill>
                  <a:schemeClr val="tx1"/>
                </a:solidFill>
              </a:rPr>
              <a:t> сельсовет на сумму 2.958.000,00 руб.</a:t>
            </a:r>
          </a:p>
          <a:p>
            <a:r>
              <a:rPr lang="ru-RU" sz="1600" dirty="0">
                <a:solidFill>
                  <a:schemeClr val="tx1"/>
                </a:solidFill>
              </a:rPr>
              <a:t>- Изменения остатков средств на счетах в объеме -9</a:t>
            </a:r>
            <a:r>
              <a:rPr lang="en-US" sz="1600" dirty="0">
                <a:solidFill>
                  <a:schemeClr val="tx1"/>
                </a:solidFill>
              </a:rPr>
              <a:t>.</a:t>
            </a:r>
            <a:r>
              <a:rPr lang="ru-RU" sz="1600" dirty="0">
                <a:solidFill>
                  <a:schemeClr val="tx1"/>
                </a:solidFill>
              </a:rPr>
              <a:t>994</a:t>
            </a:r>
            <a:r>
              <a:rPr lang="en-US" sz="1600" dirty="0">
                <a:solidFill>
                  <a:schemeClr val="tx1"/>
                </a:solidFill>
              </a:rPr>
              <a:t>.</a:t>
            </a:r>
            <a:r>
              <a:rPr lang="ru-RU" sz="1600" dirty="0">
                <a:solidFill>
                  <a:schemeClr val="tx1"/>
                </a:solidFill>
              </a:rPr>
              <a:t>327,81 руб.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:a16="http://schemas.microsoft.com/office/drawing/2014/main" id="{77821A11-C5C7-49FA-96BC-E981E3FFBF83}"/>
              </a:ext>
            </a:extLst>
          </p:cNvPr>
          <p:cNvSpPr/>
          <p:nvPr/>
        </p:nvSpPr>
        <p:spPr>
          <a:xfrm>
            <a:off x="3923932" y="925033"/>
            <a:ext cx="4920149" cy="2119185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chemeClr val="tx1"/>
                </a:solidFill>
              </a:rPr>
              <a:t>Погашение долговых обязательств –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В течение 2021 года район исполнил свои обязательства по возврату бюджетных кредитов, полученных из бюджета Нижегородской области на сумму  5.700.000,00 руб. </a:t>
            </a:r>
          </a:p>
          <a:p>
            <a:pPr algn="r"/>
            <a:endParaRPr lang="ru-RU" sz="1400" dirty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id="{EE772118-0282-4C57-9114-98221847602A}"/>
              </a:ext>
            </a:extLst>
          </p:cNvPr>
          <p:cNvSpPr/>
          <p:nvPr/>
        </p:nvSpPr>
        <p:spPr>
          <a:xfrm>
            <a:off x="251520" y="934793"/>
            <a:ext cx="3424722" cy="98203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ПРОФИЦИТ  18.652.327,81 </a:t>
            </a:r>
            <a:r>
              <a:rPr lang="ru-RU" sz="1600" b="1" i="1" dirty="0">
                <a:solidFill>
                  <a:schemeClr val="tx1"/>
                </a:solidFill>
              </a:rPr>
              <a:t>рублей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FD1758E-B783-480F-8A12-3265CC4B31A3}"/>
              </a:ext>
            </a:extLst>
          </p:cNvPr>
          <p:cNvCxnSpPr>
            <a:cxnSpLocks/>
          </p:cNvCxnSpPr>
          <p:nvPr/>
        </p:nvCxnSpPr>
        <p:spPr>
          <a:xfrm>
            <a:off x="3332469" y="2852936"/>
            <a:ext cx="591463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85734ED-D91C-422A-8200-269997ED249A}"/>
              </a:ext>
            </a:extLst>
          </p:cNvPr>
          <p:cNvCxnSpPr/>
          <p:nvPr/>
        </p:nvCxnSpPr>
        <p:spPr>
          <a:xfrm flipV="1">
            <a:off x="1935830" y="6134083"/>
            <a:ext cx="319064" cy="81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Объект 31">
            <a:extLst>
              <a:ext uri="{FF2B5EF4-FFF2-40B4-BE49-F238E27FC236}">
                <a16:creationId xmlns:a16="http://schemas.microsoft.com/office/drawing/2014/main" id="{D323A862-BE77-46C7-8D28-C18DB844A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244" y="4559262"/>
            <a:ext cx="2299008" cy="1574821"/>
          </a:xfr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138DE18-BCE9-4161-97AB-AEAA64E531CD}"/>
              </a:ext>
            </a:extLst>
          </p:cNvPr>
          <p:cNvCxnSpPr>
            <a:cxnSpLocks/>
            <a:endCxn id="45" idx="0"/>
          </p:cNvCxnSpPr>
          <p:nvPr/>
        </p:nvCxnSpPr>
        <p:spPr>
          <a:xfrm flipV="1">
            <a:off x="1934062" y="2054306"/>
            <a:ext cx="0" cy="1302686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A369947-677C-492C-AD37-27E12826EB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4" y="4780840"/>
            <a:ext cx="3123420" cy="1919267"/>
          </a:xfrm>
          <a:prstGeom prst="rect">
            <a:avLst/>
          </a:prstGeom>
          <a:noFill/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1D6306A-E583-45A6-AF3D-1458C73D85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4014" y="5099885"/>
            <a:ext cx="2808312" cy="1669539"/>
          </a:xfrm>
          <a:prstGeom prst="rect">
            <a:avLst/>
          </a:prstGeom>
          <a:noFill/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C0CCF9F-5DB9-4CCA-BA05-692C6FD134E3}"/>
              </a:ext>
            </a:extLst>
          </p:cNvPr>
          <p:cNvSpPr/>
          <p:nvPr/>
        </p:nvSpPr>
        <p:spPr>
          <a:xfrm>
            <a:off x="5996402" y="4559262"/>
            <a:ext cx="28083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gradFill>
                  <a:gsLst>
                    <a:gs pos="91213">
                      <a:schemeClr val="accent2">
                        <a:lumMod val="60000"/>
                        <a:lumOff val="40000"/>
                      </a:schemeClr>
                    </a:gs>
                    <a:gs pos="600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2">
                        <a:lumMod val="20000"/>
                        <a:lumOff val="80000"/>
                      </a:schemeClr>
                    </a:gs>
                    <a:gs pos="71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Расходы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F8DAA1DB-EB36-4E77-9B68-C1269A0A718A}"/>
              </a:ext>
            </a:extLst>
          </p:cNvPr>
          <p:cNvSpPr/>
          <p:nvPr/>
        </p:nvSpPr>
        <p:spPr>
          <a:xfrm>
            <a:off x="7994828" y="6370015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44FB44F-65E9-4E7D-A68A-7DCB981F67DD}"/>
              </a:ext>
            </a:extLst>
          </p:cNvPr>
          <p:cNvSpPr/>
          <p:nvPr/>
        </p:nvSpPr>
        <p:spPr>
          <a:xfrm>
            <a:off x="279423" y="4354680"/>
            <a:ext cx="342952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6600" cmpd="sng">
                  <a:gradFill>
                    <a:gsLst>
                      <a:gs pos="91213">
                        <a:srgbClr val="4F9BB0"/>
                      </a:gs>
                      <a:gs pos="6000">
                        <a:schemeClr val="accent1">
                          <a:lumMod val="5000"/>
                          <a:lumOff val="95000"/>
                        </a:schemeClr>
                      </a:gs>
                      <a:gs pos="55000">
                        <a:schemeClr val="accent5">
                          <a:lumMod val="40000"/>
                          <a:lumOff val="60000"/>
                        </a:schemeClr>
                      </a:gs>
                      <a:gs pos="71000">
                        <a:schemeClr val="accent5">
                          <a:lumMod val="60000"/>
                          <a:lumOff val="40000"/>
                        </a:schemeClr>
                      </a:gs>
                      <a:gs pos="100000">
                        <a:schemeClr val="accent5">
                          <a:lumMod val="75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gradFill>
                  <a:gsLst>
                    <a:gs pos="91213">
                      <a:srgbClr val="4F9BB0"/>
                    </a:gs>
                    <a:gs pos="600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5">
                        <a:lumMod val="40000"/>
                        <a:lumOff val="60000"/>
                      </a:schemeClr>
                    </a:gs>
                    <a:gs pos="71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Доходы</a:t>
            </a:r>
          </a:p>
        </p:txBody>
      </p:sp>
      <p:sp>
        <p:nvSpPr>
          <p:cNvPr id="45" name="Скругленный прямоугольник 4">
            <a:extLst>
              <a:ext uri="{FF2B5EF4-FFF2-40B4-BE49-F238E27FC236}">
                <a16:creationId xmlns:a16="http://schemas.microsoft.com/office/drawing/2014/main" id="{C16B9706-1605-47EC-9556-6F1CB1D4E6AD}"/>
              </a:ext>
            </a:extLst>
          </p:cNvPr>
          <p:cNvSpPr/>
          <p:nvPr/>
        </p:nvSpPr>
        <p:spPr>
          <a:xfrm>
            <a:off x="251520" y="2054306"/>
            <a:ext cx="3365084" cy="104380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ИСТОЧНИКИ  ФОРМИРОВАНИЯ ПРОФИЦИТА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6525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031" y="58825"/>
            <a:ext cx="8929938" cy="777887"/>
          </a:xfr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Муниципальный долг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 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843808" y="4281131"/>
            <a:ext cx="951500" cy="3252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/>
              <a:t>Тыс.руб.</a:t>
            </a:r>
          </a:p>
        </p:txBody>
      </p:sp>
      <p:sp>
        <p:nvSpPr>
          <p:cNvPr id="9" name="Содержимое 7"/>
          <p:cNvSpPr txBox="1">
            <a:spLocks/>
          </p:cNvSpPr>
          <p:nvPr/>
        </p:nvSpPr>
        <p:spPr>
          <a:xfrm>
            <a:off x="119878" y="764704"/>
            <a:ext cx="8973246" cy="594305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ru-RU" b="1" i="1" u="sng" dirty="0"/>
              <a:t>Регламентируется: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/>
              <a:t>статьей 107 Бюджетного кодекса Российской Федерации,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/>
              <a:t>Концепцией управления муниципальным долгом в </a:t>
            </a:r>
            <a:r>
              <a:rPr lang="ru-RU" sz="1200" dirty="0" err="1"/>
              <a:t>Дальнеконстантиновском</a:t>
            </a:r>
            <a:r>
              <a:rPr lang="ru-RU" sz="1200" dirty="0"/>
              <a:t> муниципальном районе Нижегородской области на период до 2025 года, утвержденной постановлением администрации Дальнеконстантиновского муниципального района  от 07.10.2020 № 958,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/>
              <a:t>статьей 23 решения Земского собрания «О бюджете Дальнеконстантиновского муниципального района на 20</a:t>
            </a:r>
            <a:r>
              <a:rPr lang="en-US" sz="1200" dirty="0"/>
              <a:t>2</a:t>
            </a:r>
            <a:r>
              <a:rPr lang="ru-RU" sz="1200" dirty="0"/>
              <a:t>1 год и плановый период 2022 и 2023 годов», согласно которой </a:t>
            </a:r>
            <a:r>
              <a:rPr lang="ru-RU" b="1" i="1" u="sng" dirty="0"/>
              <a:t>установлен:</a:t>
            </a:r>
            <a:endParaRPr kumimoji="0" lang="ru-RU" b="1" i="1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7"/>
          <p:cNvSpPr txBox="1">
            <a:spLocks/>
          </p:cNvSpPr>
          <p:nvPr/>
        </p:nvSpPr>
        <p:spPr>
          <a:xfrm>
            <a:off x="50876" y="2399721"/>
            <a:ext cx="9024634" cy="459369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400" dirty="0"/>
              <a:t>Верхний предел муниципального внутреннего долга на 01.01.2022 г. – </a:t>
            </a:r>
            <a:r>
              <a:rPr lang="ru-RU" sz="1400" b="1" dirty="0"/>
              <a:t>34 885 395,00 руб. </a:t>
            </a:r>
            <a:r>
              <a:rPr lang="ru-RU" sz="1400" dirty="0"/>
              <a:t>  </a:t>
            </a:r>
            <a:endParaRPr lang="ru-RU" sz="1400" b="1" dirty="0"/>
          </a:p>
        </p:txBody>
      </p:sp>
      <p:sp>
        <p:nvSpPr>
          <p:cNvPr id="16" name="Содержимое 7">
            <a:extLst>
              <a:ext uri="{FF2B5EF4-FFF2-40B4-BE49-F238E27FC236}">
                <a16:creationId xmlns:a16="http://schemas.microsoft.com/office/drawing/2014/main" id="{8EEF3E9A-CF8E-435D-B82F-9D7D0754EF77}"/>
              </a:ext>
            </a:extLst>
          </p:cNvPr>
          <p:cNvSpPr txBox="1">
            <a:spLocks/>
          </p:cNvSpPr>
          <p:nvPr/>
        </p:nvSpPr>
        <p:spPr>
          <a:xfrm>
            <a:off x="3854942" y="3068960"/>
            <a:ext cx="5169180" cy="2653119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/>
          <a:p>
            <a:pPr lvl="1" algn="just">
              <a:spcBef>
                <a:spcPct val="20000"/>
              </a:spcBef>
            </a:pPr>
            <a:r>
              <a:rPr lang="ru-RU" sz="2600" b="1" i="1" u="sng" dirty="0"/>
              <a:t>Следовательно, </a:t>
            </a:r>
          </a:p>
          <a:p>
            <a:pPr lvl="1" algn="just">
              <a:spcBef>
                <a:spcPct val="20000"/>
              </a:spcBef>
            </a:pPr>
            <a:r>
              <a:rPr lang="ru-RU" sz="2100" b="1" i="1" dirty="0"/>
              <a:t>Муниципальный долг </a:t>
            </a:r>
            <a:r>
              <a:rPr lang="ru-RU" sz="2000" b="1" i="1" dirty="0"/>
              <a:t>соответствует ограничениям</a:t>
            </a:r>
            <a:r>
              <a:rPr lang="ru-RU" sz="1400" b="1" dirty="0"/>
              <a:t>, </a:t>
            </a:r>
            <a:r>
              <a:rPr lang="ru-RU" sz="1400" dirty="0"/>
              <a:t>установленным Решением о бюджете, и на начало 2022 года составляет </a:t>
            </a:r>
            <a:r>
              <a:rPr lang="ru-RU" sz="1400" b="1" dirty="0">
                <a:solidFill>
                  <a:schemeClr val="tx1"/>
                </a:solidFill>
              </a:rPr>
              <a:t>0,0%</a:t>
            </a:r>
            <a:r>
              <a:rPr lang="ru-RU" sz="1400" dirty="0"/>
              <a:t> от суммы доходов местного бюджета (без учета безвозмездных поступлений и поступлений налоговых доходов по дополнительным нормативам отчислений), </a:t>
            </a:r>
            <a:r>
              <a:rPr lang="ru-RU" sz="2000" b="1" i="1" dirty="0"/>
              <a:t>что свидетельствует о безопасном уровне долговых обязательств муниципального района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Блок-схема: ручное управление 16">
            <a:extLst>
              <a:ext uri="{FF2B5EF4-FFF2-40B4-BE49-F238E27FC236}">
                <a16:creationId xmlns:a16="http://schemas.microsoft.com/office/drawing/2014/main" id="{43F29A13-3C42-4182-A789-2460C9B5082B}"/>
              </a:ext>
            </a:extLst>
          </p:cNvPr>
          <p:cNvSpPr/>
          <p:nvPr/>
        </p:nvSpPr>
        <p:spPr>
          <a:xfrm>
            <a:off x="3944014" y="3567481"/>
            <a:ext cx="365939" cy="1384114"/>
          </a:xfrm>
          <a:prstGeom prst="flowChartManualOperati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2294E70-B520-4E61-A03F-4FAF8C3718E7}"/>
              </a:ext>
            </a:extLst>
          </p:cNvPr>
          <p:cNvSpPr/>
          <p:nvPr/>
        </p:nvSpPr>
        <p:spPr>
          <a:xfrm>
            <a:off x="3982968" y="5036277"/>
            <a:ext cx="288032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8ECC5CC4-ABBA-497F-B4A6-44C9D92398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0044909"/>
              </p:ext>
            </p:extLst>
          </p:nvPr>
        </p:nvGraphicFramePr>
        <p:xfrm>
          <a:off x="129062" y="3328868"/>
          <a:ext cx="3595724" cy="2260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Содержимое 7">
            <a:extLst>
              <a:ext uri="{FF2B5EF4-FFF2-40B4-BE49-F238E27FC236}">
                <a16:creationId xmlns:a16="http://schemas.microsoft.com/office/drawing/2014/main" id="{FA64D634-3B6C-488A-8F21-96C4FEBFD5FD}"/>
              </a:ext>
            </a:extLst>
          </p:cNvPr>
          <p:cNvSpPr txBox="1">
            <a:spLocks/>
          </p:cNvSpPr>
          <p:nvPr/>
        </p:nvSpPr>
        <p:spPr>
          <a:xfrm>
            <a:off x="80864" y="5806279"/>
            <a:ext cx="8929938" cy="925163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/>
          <a:p>
            <a:pPr lvl="0" indent="-342900" algn="just"/>
            <a:r>
              <a:rPr lang="ru-RU" b="1" u="sng" dirty="0"/>
              <a:t>Расходы по муниципальному долгу в полном объеме соответствуют предельным запланированным объемам и составили в 20</a:t>
            </a:r>
            <a:r>
              <a:rPr lang="en-US" b="1" u="sng" dirty="0"/>
              <a:t>2</a:t>
            </a:r>
            <a:r>
              <a:rPr lang="ru-RU" b="1" u="sng" dirty="0"/>
              <a:t>1 году : </a:t>
            </a:r>
          </a:p>
          <a:p>
            <a:pPr lvl="0" indent="-342900" algn="just"/>
            <a:r>
              <a:rPr lang="ru-RU" i="1" dirty="0"/>
              <a:t>расходы по обслуживанию муниципального долга – </a:t>
            </a:r>
            <a:r>
              <a:rPr lang="ru-RU" b="1" i="1" dirty="0"/>
              <a:t>1,4 </a:t>
            </a:r>
            <a:r>
              <a:rPr lang="ru-RU" b="1" i="1" dirty="0" err="1"/>
              <a:t>тыс.руб</a:t>
            </a:r>
            <a:r>
              <a:rPr lang="ru-RU" b="1" i="1" dirty="0"/>
              <a:t>.  </a:t>
            </a:r>
          </a:p>
          <a:p>
            <a:pPr lvl="0" indent="-342900" algn="just"/>
            <a:r>
              <a:rPr lang="ru-RU" i="1" dirty="0"/>
              <a:t>расходы по погашению тела кредита составили </a:t>
            </a:r>
            <a:r>
              <a:rPr lang="ru-RU" dirty="0"/>
              <a:t>– </a:t>
            </a:r>
            <a:r>
              <a:rPr lang="en-US" b="1" dirty="0"/>
              <a:t>5</a:t>
            </a:r>
            <a:r>
              <a:rPr lang="ru-RU" b="1" dirty="0"/>
              <a:t>.7</a:t>
            </a:r>
            <a:r>
              <a:rPr lang="en-US" b="1" dirty="0"/>
              <a:t>00</a:t>
            </a:r>
            <a:r>
              <a:rPr lang="ru-RU" b="1" dirty="0"/>
              <a:t>,</a:t>
            </a:r>
            <a:r>
              <a:rPr lang="en-US" b="1" dirty="0"/>
              <a:t>0</a:t>
            </a:r>
            <a:r>
              <a:rPr lang="ru-RU" b="1" dirty="0"/>
              <a:t> </a:t>
            </a:r>
            <a:r>
              <a:rPr lang="ru-RU" b="1" dirty="0" err="1"/>
              <a:t>тыс.руб</a:t>
            </a:r>
            <a:r>
              <a:rPr lang="ru-RU" b="1" dirty="0"/>
              <a:t>.</a:t>
            </a:r>
            <a:r>
              <a:rPr lang="ru-RU" dirty="0"/>
              <a:t>  </a:t>
            </a:r>
            <a:endParaRPr lang="ru-RU" sz="1400" b="1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55041508-A6C9-4D74-B143-E18C5A9C5392}"/>
              </a:ext>
            </a:extLst>
          </p:cNvPr>
          <p:cNvSpPr/>
          <p:nvPr/>
        </p:nvSpPr>
        <p:spPr>
          <a:xfrm>
            <a:off x="8160026" y="6383595"/>
            <a:ext cx="850776" cy="36080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EB382F-74B2-4850-A67B-8DDF270904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66" y="962003"/>
            <a:ext cx="2591647" cy="1873968"/>
          </a:xfrm>
          <a:prstGeom prst="rect">
            <a:avLst/>
          </a:prstGeom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9C6897C6-6F91-44B8-999F-A32489DE71C9}"/>
              </a:ext>
            </a:extLst>
          </p:cNvPr>
          <p:cNvSpPr txBox="1">
            <a:spLocks/>
          </p:cNvSpPr>
          <p:nvPr/>
        </p:nvSpPr>
        <p:spPr>
          <a:xfrm>
            <a:off x="169968" y="88249"/>
            <a:ext cx="8794520" cy="504056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/>
              <a:t>Результаты работы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84A1ACA-0709-404A-9B29-88A3B5877B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67615" y="3007383"/>
            <a:ext cx="4752529" cy="316835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90E2C86-C6F5-40CB-B23F-1AB7DC1220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4242628" y="763717"/>
            <a:ext cx="4752528" cy="3168352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641B19D-DA49-4E40-A7B5-257081311E03}"/>
              </a:ext>
            </a:extLst>
          </p:cNvPr>
          <p:cNvSpPr/>
          <p:nvPr/>
        </p:nvSpPr>
        <p:spPr>
          <a:xfrm>
            <a:off x="4682626" y="1563017"/>
            <a:ext cx="3888432" cy="1914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     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По итогам проведения в 20</a:t>
            </a:r>
            <a:r>
              <a:rPr lang="en-US" sz="1400" b="1" dirty="0">
                <a:solidFill>
                  <a:schemeClr val="tx1"/>
                </a:solidFill>
                <a:cs typeface="Times New Roman" pitchFamily="18" charset="0"/>
              </a:rPr>
              <a:t>2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1 году оценки эффективности деятельности ОМСУ городских округов и муниципальных районов за 2020 год Дальнеконстантиновский муниципальный район занял 3 место (в группе муниципальных образований с населением 18-25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тыс.чел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.) и удостоился гранта в размере 720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тыс.руб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. 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C59EBCB-F459-44AD-A566-3FC8646772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3965268" y="3789867"/>
            <a:ext cx="4752528" cy="2611736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63CC6CA-61FC-4040-83EA-2AB7A2B229D6}"/>
              </a:ext>
            </a:extLst>
          </p:cNvPr>
          <p:cNvSpPr/>
          <p:nvPr/>
        </p:nvSpPr>
        <p:spPr>
          <a:xfrm>
            <a:off x="4433320" y="4462728"/>
            <a:ext cx="3816424" cy="15220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2438"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По итогам проведения в 2021 году отбора за достижение наилучших показателей в сфере повышения эффективности бюджетных расходов Дальнеконстантиновский муниципальный район занял призовое место и удостоился гранта в размере 896 </a:t>
            </a:r>
            <a:r>
              <a:rPr lang="ru-RU" sz="1200" b="1" dirty="0" err="1">
                <a:solidFill>
                  <a:schemeClr val="tx1"/>
                </a:solidFill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.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F398E3DB-3834-4798-B2FF-9C1528290AFE}"/>
              </a:ext>
            </a:extLst>
          </p:cNvPr>
          <p:cNvSpPr/>
          <p:nvPr/>
        </p:nvSpPr>
        <p:spPr>
          <a:xfrm>
            <a:off x="8172400" y="6381328"/>
            <a:ext cx="792088" cy="3884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1634AAE-469E-47DE-A563-4D82543D93C2}"/>
              </a:ext>
            </a:extLst>
          </p:cNvPr>
          <p:cNvSpPr/>
          <p:nvPr/>
        </p:nvSpPr>
        <p:spPr>
          <a:xfrm>
            <a:off x="563974" y="3922453"/>
            <a:ext cx="3431962" cy="1720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2438">
              <a:defRPr/>
            </a:pP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В 20</a:t>
            </a:r>
            <a:r>
              <a:rPr lang="en-US" sz="1400" b="1" dirty="0">
                <a:solidFill>
                  <a:schemeClr val="tx1"/>
                </a:solidFill>
                <a:cs typeface="Times New Roman" pitchFamily="18" charset="0"/>
              </a:rPr>
              <a:t>2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1 году Дальнеконстантиновский муниципальный район традиционно получил Почетный знак Губернатора Нижегородской области «За достижения в развитии агропромышленного комплекса»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592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97" y="1752926"/>
            <a:ext cx="4437319" cy="2988339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ru-RU" sz="1600" dirty="0"/>
              <a:t>Администрация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  (включая структурные подразделения)     </a:t>
            </a:r>
            <a:r>
              <a:rPr lang="ru-RU" sz="1600" dirty="0">
                <a:hlinkClick r:id="rId2"/>
              </a:rPr>
              <a:t>http://dk.nnov.ru/</a:t>
            </a:r>
            <a:endParaRPr lang="ru-RU" sz="1600" dirty="0"/>
          </a:p>
          <a:p>
            <a:r>
              <a:rPr lang="ru-RU" sz="1600" dirty="0"/>
              <a:t>Управление финансов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</a:t>
            </a:r>
            <a:r>
              <a:rPr lang="ru-RU" sz="1600" u="sng" dirty="0">
                <a:hlinkClick r:id="rId3"/>
              </a:rPr>
              <a:t>http://dk.nnov.ru/executive/strukture/finansi/</a:t>
            </a:r>
            <a:endParaRPr lang="ru-RU" sz="1600" u="sng" dirty="0"/>
          </a:p>
          <a:p>
            <a:pPr marL="0" indent="0">
              <a:buNone/>
            </a:pPr>
            <a:endParaRPr lang="ru-RU" sz="1600" dirty="0"/>
          </a:p>
          <a:p>
            <a:r>
              <a:rPr lang="ru-RU" sz="1600" dirty="0"/>
              <a:t>Интернет портал государственных и муниципальных услуг Нижегородской области </a:t>
            </a:r>
            <a:r>
              <a:rPr lang="ru-RU" sz="1600" dirty="0">
                <a:hlinkClick r:id="rId4"/>
              </a:rPr>
              <a:t>http://gu.nnov.ru/</a:t>
            </a:r>
            <a:endParaRPr lang="ru-RU" sz="1600" dirty="0"/>
          </a:p>
          <a:p>
            <a:r>
              <a:rPr lang="ru-RU" sz="1600" dirty="0"/>
              <a:t> Официальный сайт Нижегородской области для размещения информации О размещении государственных и муниципальных заказов http://www.goszakaz.nnov.ru/index.html </a:t>
            </a:r>
          </a:p>
          <a:p>
            <a:r>
              <a:rPr lang="ru-RU" sz="1600" dirty="0"/>
              <a:t>Официальный сайт для размещения информации о государственных и муниципальных учреждениях</a:t>
            </a:r>
          </a:p>
          <a:p>
            <a:endParaRPr lang="ru-RU" sz="1600" dirty="0"/>
          </a:p>
        </p:txBody>
      </p:sp>
      <p:pic>
        <p:nvPicPr>
          <p:cNvPr id="4" name="Рисунок 3" descr="http://dk.nnov.ru/data/440.28.D.Konstantinovo.jpg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8236" y="5805264"/>
            <a:ext cx="4105564" cy="96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864529" y="5329085"/>
            <a:ext cx="3212960" cy="1455566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</a:endParaRPr>
          </a:p>
          <a:p>
            <a:endParaRPr lang="ru-RU" sz="1100" i="1" dirty="0">
              <a:solidFill>
                <a:schemeClr val="tx1"/>
              </a:solidFill>
            </a:endParaRPr>
          </a:p>
          <a:p>
            <a:r>
              <a:rPr lang="ru-RU" sz="1100" i="1" dirty="0">
                <a:solidFill>
                  <a:schemeClr val="tx1"/>
                </a:solidFill>
              </a:rPr>
              <a:t>КОМУ: </a:t>
            </a:r>
            <a:r>
              <a:rPr lang="ru-RU" sz="1100" b="1" u="sng" dirty="0">
                <a:solidFill>
                  <a:schemeClr val="tx1"/>
                </a:solidFill>
              </a:rPr>
              <a:t>Администрация </a:t>
            </a:r>
          </a:p>
          <a:p>
            <a:r>
              <a:rPr lang="ru-RU" sz="1100" b="1" u="sng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100" b="1" u="sng" dirty="0">
                <a:solidFill>
                  <a:schemeClr val="tx1"/>
                </a:solidFill>
              </a:rPr>
              <a:t> муниципального района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 606310, Нижегородская область,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р.п.Дальнее</a:t>
            </a:r>
            <a:r>
              <a:rPr lang="ru-RU" sz="1100" u="sng" dirty="0">
                <a:solidFill>
                  <a:schemeClr val="tx1"/>
                </a:solidFill>
              </a:rPr>
              <a:t> Константиново,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ул.Советская</a:t>
            </a:r>
            <a:r>
              <a:rPr lang="ru-RU" sz="1100" u="sng" dirty="0">
                <a:solidFill>
                  <a:schemeClr val="tx1"/>
                </a:solidFill>
              </a:rPr>
              <a:t>, 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д.99                                                    </a:t>
            </a:r>
          </a:p>
          <a:p>
            <a:pPr algn="r"/>
            <a:r>
              <a:rPr lang="ru-RU" sz="1200" i="1" dirty="0">
                <a:solidFill>
                  <a:schemeClr val="tx1"/>
                </a:solidFill>
              </a:rPr>
              <a:t>ОТ КОГО</a:t>
            </a:r>
            <a:r>
              <a:rPr lang="ru-RU" sz="1200" i="1" u="sng" dirty="0">
                <a:solidFill>
                  <a:schemeClr val="tx1"/>
                </a:solidFill>
              </a:rPr>
              <a:t>:______________</a:t>
            </a:r>
          </a:p>
          <a:p>
            <a:pPr algn="r"/>
            <a:r>
              <a:rPr lang="ru-RU" sz="1200" i="1" u="sng" dirty="0">
                <a:solidFill>
                  <a:schemeClr val="tx1"/>
                </a:solidFill>
              </a:rPr>
              <a:t>_______________</a:t>
            </a:r>
          </a:p>
          <a:p>
            <a:endParaRPr lang="ru-RU" sz="1200" u="sng" dirty="0">
              <a:solidFill>
                <a:schemeClr val="tx1"/>
              </a:solidFill>
            </a:endParaRPr>
          </a:p>
        </p:txBody>
      </p:sp>
      <p:pic>
        <p:nvPicPr>
          <p:cNvPr id="7" name="Рисунок 1" descr="C:\Users\soab14.DKRUF\Documents\БЮДЖЕТ ДЛЯ ГРАЖДАН\Герб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54" y="5122369"/>
            <a:ext cx="161292" cy="13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15113" y="5334932"/>
            <a:ext cx="1688938" cy="1455565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ТЕЛ/ФАКС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 8-83168-51848 </a:t>
            </a:r>
            <a:r>
              <a:rPr lang="ru-RU" sz="1200" b="1" i="1" dirty="0">
                <a:solidFill>
                  <a:schemeClr val="tx1"/>
                </a:solidFill>
              </a:rPr>
              <a:t>Администрация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8- 83168-51285, 8-83168-51106ф </a:t>
            </a:r>
            <a:r>
              <a:rPr lang="ru-RU" sz="1100" b="1" i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  <p:pic>
        <p:nvPicPr>
          <p:cNvPr id="11" name="Рисунок 10" descr="SVG Бесплатные фото и векторы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90526" y="5741164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179512" y="1554395"/>
            <a:ext cx="5070813" cy="371359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dirty="0">
                <a:solidFill>
                  <a:schemeClr val="tx1"/>
                </a:solidFill>
              </a:rPr>
              <a:t>                    </a:t>
            </a:r>
          </a:p>
          <a:p>
            <a:r>
              <a:rPr lang="ru-RU" sz="1300" b="1" dirty="0">
                <a:solidFill>
                  <a:schemeClr val="tx1"/>
                </a:solidFill>
              </a:rPr>
              <a:t>                  Адреса официальных сайтов:</a:t>
            </a:r>
            <a:endParaRPr lang="ru-RU" sz="13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Администрация Дальнеконстантиновского муниципального района   (включая структурные подразделения)              </a:t>
            </a:r>
            <a:r>
              <a:rPr lang="ru-RU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en-US" sz="1400" dirty="0">
                <a:hlinkClick r:id="rId9"/>
              </a:rPr>
              <a:t> dknnov.nubex.ru</a:t>
            </a:r>
            <a:r>
              <a:rPr lang="ru-RU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Управление финансов администрации Дальнеконстантиновского муниципального района </a:t>
            </a:r>
            <a:r>
              <a:rPr lang="en-US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https://dknnov.nubex.ru/4796/4921/502</a:t>
            </a:r>
            <a:r>
              <a:rPr lang="ru-RU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US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ru-RU" sz="1300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300" dirty="0">
                <a:solidFill>
                  <a:srgbClr val="0000FF"/>
                </a:solidFill>
                <a:hlinkClick r:id="rId11"/>
              </a:rPr>
              <a:t>https://dknnov.nubex.ru/4796/4921/5022/504</a:t>
            </a:r>
            <a:r>
              <a:rPr lang="ru-RU" sz="1300" dirty="0">
                <a:solidFill>
                  <a:srgbClr val="0000FF"/>
                </a:solidFill>
                <a:hlinkClick r:id="rId11"/>
              </a:rPr>
              <a:t>2/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hlinkClick r:id="rId9"/>
              </a:rPr>
              <a:t>https://dknnov.nubex.ru/4796/4921/5022/503</a:t>
            </a:r>
            <a:r>
              <a:rPr lang="ru-RU" sz="1400" dirty="0">
                <a:hlinkClick r:id="rId9"/>
              </a:rPr>
              <a:t>6/</a:t>
            </a:r>
            <a:endParaRPr lang="ru-RU" sz="1400" b="1" i="1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Интернет портал государственных и муниципальных услуг Нижегородской области </a:t>
            </a:r>
            <a:r>
              <a:rPr lang="ru-RU" sz="13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http://gu.nnov.ru/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ru-RU" sz="1300" dirty="0">
                <a:solidFill>
                  <a:srgbClr val="0000FF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http://www.goszakaz.nnov.ru/index.html 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Официальный сайт для размещения информации о государственных и муниципальных учреждениях  </a:t>
            </a:r>
            <a:r>
              <a:rPr lang="ru-RU" sz="1300" dirty="0">
                <a:solidFill>
                  <a:srgbClr val="0000FF"/>
                </a:solidFill>
              </a:rPr>
              <a:t>http://bus.gov.ru/public/home.html </a:t>
            </a:r>
          </a:p>
          <a:p>
            <a:endParaRPr lang="ru-RU" sz="1300" dirty="0"/>
          </a:p>
        </p:txBody>
      </p:sp>
      <p:pic>
        <p:nvPicPr>
          <p:cNvPr id="17" name="Рисунок 16" descr="Знак EC06 Телефон связи с медицинским пунктом (скорой медицинской помощью) (размер 200х200) фотолюминисцентный - ССР">
            <a:extLst>
              <a:ext uri="{FF2B5EF4-FFF2-40B4-BE49-F238E27FC236}">
                <a16:creationId xmlns:a16="http://schemas.microsoft.com/office/drawing/2014/main" id="{F30688F6-B120-4DF6-AB80-A234983D708B}"/>
              </a:ext>
            </a:extLst>
          </p:cNvPr>
          <p:cNvPicPr/>
          <p:nvPr/>
        </p:nvPicPr>
        <p:blipFill>
          <a:blip r:embed="rId1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495" y="4985596"/>
            <a:ext cx="5524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C33DD192-EAE4-4C4E-AA39-798ED7CC4BB6}"/>
              </a:ext>
            </a:extLst>
          </p:cNvPr>
          <p:cNvSpPr txBox="1">
            <a:spLocks/>
          </p:cNvSpPr>
          <p:nvPr/>
        </p:nvSpPr>
        <p:spPr>
          <a:xfrm>
            <a:off x="179512" y="1181223"/>
            <a:ext cx="8808015" cy="309072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/>
              <a:t>                 Еще открытые муниципальные информационные ресурсы: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7644F73F-948B-4087-8F44-EAE96D0599EC}"/>
              </a:ext>
            </a:extLst>
          </p:cNvPr>
          <p:cNvSpPr txBox="1">
            <a:spLocks/>
          </p:cNvSpPr>
          <p:nvPr/>
        </p:nvSpPr>
        <p:spPr>
          <a:xfrm>
            <a:off x="117402" y="60544"/>
            <a:ext cx="8870125" cy="1053734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i="1" dirty="0">
                <a:solidFill>
                  <a:schemeClr val="tx1"/>
                </a:solidFill>
              </a:rPr>
              <a:t>Хотите больше узнать о принятом Решении или другую информацию по бюджету?  </a:t>
            </a:r>
          </a:p>
          <a:p>
            <a:r>
              <a:rPr lang="ru-RU" sz="1600" i="1" dirty="0">
                <a:solidFill>
                  <a:schemeClr val="tx1"/>
                </a:solidFill>
              </a:rPr>
              <a:t>Её можно найти на официальном сайте администрации на странице Управления финансов в соответствующем периоде информации о бюджете</a:t>
            </a:r>
            <a:r>
              <a:rPr lang="en-US" sz="1600" i="1" dirty="0">
                <a:solidFill>
                  <a:srgbClr val="0000FF"/>
                </a:solidFill>
              </a:rPr>
              <a:t> </a:t>
            </a:r>
          </a:p>
          <a:p>
            <a:r>
              <a:rPr lang="en-US" sz="1600" dirty="0">
                <a:hlinkClick r:id="rId9"/>
              </a:rPr>
              <a:t>https://dknnov.nubex.ru/4796/4921/5022/503</a:t>
            </a:r>
            <a:r>
              <a:rPr lang="ru-RU" sz="1600" dirty="0">
                <a:hlinkClick r:id="rId9"/>
              </a:rPr>
              <a:t>6/</a:t>
            </a:r>
            <a:endParaRPr lang="ru-RU" sz="1600" b="1" i="1" dirty="0">
              <a:solidFill>
                <a:srgbClr val="0000FF"/>
              </a:solidFill>
            </a:endParaRPr>
          </a:p>
        </p:txBody>
      </p:sp>
      <p:pic>
        <p:nvPicPr>
          <p:cNvPr id="19" name="Рисунок 18" descr="7.Dom_sovetov.jpg - [01.07.2011 14:02:38]">
            <a:extLst>
              <a:ext uri="{FF2B5EF4-FFF2-40B4-BE49-F238E27FC236}">
                <a16:creationId xmlns:a16="http://schemas.microsoft.com/office/drawing/2014/main" id="{013C0401-A842-468D-93BE-D0B3EB18D6B4}"/>
              </a:ext>
            </a:extLst>
          </p:cNvPr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52564" y="4250109"/>
            <a:ext cx="2891640" cy="194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KANBAN.Ru. Крупнейший каталог блогов, новостных лент и RSS.">
            <a:extLst>
              <a:ext uri="{FF2B5EF4-FFF2-40B4-BE49-F238E27FC236}">
                <a16:creationId xmlns:a16="http://schemas.microsoft.com/office/drawing/2014/main" id="{0394B6F4-F62F-4BAD-A41A-E6AEA02D1FF2}"/>
              </a:ext>
            </a:extLst>
          </p:cNvPr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909" y="891979"/>
            <a:ext cx="1008112" cy="64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CC1E5BA1-9960-4F4F-BA3D-442CC1C96A69}"/>
              </a:ext>
            </a:extLst>
          </p:cNvPr>
          <p:cNvSpPr/>
          <p:nvPr/>
        </p:nvSpPr>
        <p:spPr>
          <a:xfrm>
            <a:off x="8245971" y="6152845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FD51CF-CCD7-475D-89C5-B14BFD31732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08104" y="1554395"/>
            <a:ext cx="3278138" cy="2622510"/>
          </a:xfrm>
          <a:prstGeom prst="rect">
            <a:avLst/>
          </a:prstGeom>
        </p:spPr>
      </p:pic>
      <p:sp>
        <p:nvSpPr>
          <p:cNvPr id="21" name="Скругленный прямоугольник 7">
            <a:extLst>
              <a:ext uri="{FF2B5EF4-FFF2-40B4-BE49-F238E27FC236}">
                <a16:creationId xmlns:a16="http://schemas.microsoft.com/office/drawing/2014/main" id="{E2FD59F5-13C2-4A7A-9605-A4BA0E7925F7}"/>
              </a:ext>
            </a:extLst>
          </p:cNvPr>
          <p:cNvSpPr/>
          <p:nvPr/>
        </p:nvSpPr>
        <p:spPr>
          <a:xfrm>
            <a:off x="4470735" y="3712514"/>
            <a:ext cx="3917690" cy="840487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Адреса электронной почты: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i="1" dirty="0">
                <a:solidFill>
                  <a:schemeClr val="tx1"/>
                </a:solidFill>
                <a:hlinkClick r:id="rId17"/>
              </a:rPr>
              <a:t>official@adm.dkn.nnov.ru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- Администрация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b="1" i="1" dirty="0">
                <a:solidFill>
                  <a:schemeClr val="tx1"/>
                </a:solidFill>
                <a:hlinkClick r:id="rId18"/>
              </a:rPr>
              <a:t>dkbudget@inbox.ru</a:t>
            </a:r>
            <a:r>
              <a:rPr lang="en-US" sz="1400" b="1" i="1" dirty="0">
                <a:solidFill>
                  <a:schemeClr val="tx1"/>
                </a:solidFill>
              </a:rPr>
              <a:t> – </a:t>
            </a:r>
            <a:r>
              <a:rPr lang="ru-RU" sz="1400" b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2A6B6C5-C6A1-4DBE-BB89-C437123F9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35" y="3524251"/>
            <a:ext cx="455483" cy="4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9573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15357</TotalTime>
  <Words>10517</Words>
  <Application>Microsoft Office PowerPoint</Application>
  <PresentationFormat>Экран (4:3)</PresentationFormat>
  <Paragraphs>2326</Paragraphs>
  <Slides>47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3" baseType="lpstr">
      <vt:lpstr>Arial</vt:lpstr>
      <vt:lpstr>Arial Cyr</vt:lpstr>
      <vt:lpstr>Calibri</vt:lpstr>
      <vt:lpstr>Times New Roman</vt:lpstr>
      <vt:lpstr>Trebuchet MS</vt:lpstr>
      <vt:lpstr>Тема Office</vt:lpstr>
      <vt:lpstr>Презентация PowerPoint</vt:lpstr>
      <vt:lpstr>               Уважаемые Дальнеконстантиновцы!</vt:lpstr>
      <vt:lpstr>Публичные слушания по отчету об исполнении бюджета</vt:lpstr>
      <vt:lpstr> Бюджет – это… </vt:lpstr>
      <vt:lpstr> Бюджет…бюджет…бюджет… </vt:lpstr>
      <vt:lpstr>ДОХОДЫ БЮДЖЕТА- из чего они складываются ?</vt:lpstr>
      <vt:lpstr>Как распределяются РАСХОДЫ по основным функциям государства</vt:lpstr>
      <vt:lpstr>Презентация PowerPoint</vt:lpstr>
      <vt:lpstr>Эффективность использования бюджетных средств, отражается в уровне жизни</vt:lpstr>
      <vt:lpstr>За кем закреплено исполнение бюджета?</vt:lpstr>
      <vt:lpstr>Краткая характеристика основных направлений</vt:lpstr>
      <vt:lpstr>Какие показатели характеризуют наш район в 2021 году</vt:lpstr>
      <vt:lpstr>Какова динамика показателей социально-экономического развития района</vt:lpstr>
      <vt:lpstr>Основные параметры бюджета 2021 г. </vt:lpstr>
      <vt:lpstr>Доходная часть бюджета 2021 г. –  1 078 500 131,02 руб.</vt:lpstr>
      <vt:lpstr>Сведения о фактических поступлениях доходов бюджета в разрезе основных видов доходов в сравнении с первоначально утвержденными и уточненными значениями с учетом внесенных изменений</vt:lpstr>
      <vt:lpstr>Налоговые и неналоговые доходы</vt:lpstr>
      <vt:lpstr>Безвозмездные поступления</vt:lpstr>
      <vt:lpstr>РАСХОДЫ БЮДЖЕТА  по разделам (подразделам) функциональной структуры</vt:lpstr>
      <vt:lpstr>Презентация PowerPoint</vt:lpstr>
      <vt:lpstr>Анализ исполнения РАСХОДОВ БЮДЖЕТА 2021 года  по разделам (подразделам) функциональной структуры         стр.1</vt:lpstr>
      <vt:lpstr>Анализ исполнения РАСХОДОВ БЮДЖЕТА 2021 года  по разделам (подразделам) функциональной структуры          стр.2</vt:lpstr>
      <vt:lpstr>Сколько средств местного бюджета  распределено в рамках программ</vt:lpstr>
      <vt:lpstr>Анализ исполнения РАСХОДОВ БЮДЖЕТА 2021 года  по программам          стр.1  (руб.)</vt:lpstr>
      <vt:lpstr>Анализ исполнения РАСХОДОВ БЮДЖЕТА 2021 года  по программам      стр.2  (руб.)</vt:lpstr>
      <vt:lpstr>Презентация PowerPoint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Презентация PowerPoint</vt:lpstr>
      <vt:lpstr>Презентация PowerPoint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Презентация PowerPoint</vt:lpstr>
      <vt:lpstr>Презентация PowerPoint</vt:lpstr>
      <vt:lpstr>Презентация PowerPoint</vt:lpstr>
      <vt:lpstr> МП " Развитие физической культуры, спорта, молодежной политики и патриотическое воспитание граждан Дальнеконстантиновского муници-пального района" (Утверждена постановлением администрации Дальнеконстантиновского муниципального района Нижегородской области от 27.11.2019 года  №1420)  </vt:lpstr>
      <vt:lpstr>МП " Развитие физической культуры, спорта, молодежной политики и патриотическое воспитание граждан Дальнеконстантиновского муниципального района"</vt:lpstr>
      <vt:lpstr>МП " Развитие физической культуры, спорта, молодежной политики и патриотическое воспитание граждан Дальнеконстантиновского муниципального района"</vt:lpstr>
      <vt:lpstr>Непрограммные расходы 2021 года</vt:lpstr>
      <vt:lpstr>Непрограммные расходы 2021 года продолжение</vt:lpstr>
      <vt:lpstr> Результат исполнения бюджета 2021 г.  </vt:lpstr>
      <vt:lpstr>Муниципальный долг Дальнеконстантиновского муниципального района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«Бюджет для граждан»</dc:title>
  <dc:creator>andrey</dc:creator>
  <cp:lastModifiedBy>Наталия Парамонова</cp:lastModifiedBy>
  <cp:revision>1319</cp:revision>
  <cp:lastPrinted>2022-04-21T11:27:20Z</cp:lastPrinted>
  <dcterms:created xsi:type="dcterms:W3CDTF">2014-12-11T17:53:07Z</dcterms:created>
  <dcterms:modified xsi:type="dcterms:W3CDTF">2023-04-04T12:55:02Z</dcterms:modified>
</cp:coreProperties>
</file>